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401" r:id="rId2"/>
    <p:sldId id="275" r:id="rId3"/>
    <p:sldId id="293" r:id="rId4"/>
    <p:sldId id="402" r:id="rId5"/>
    <p:sldId id="403" r:id="rId6"/>
    <p:sldId id="294" r:id="rId7"/>
    <p:sldId id="434" r:id="rId8"/>
    <p:sldId id="404" r:id="rId9"/>
    <p:sldId id="405" r:id="rId10"/>
    <p:sldId id="295" r:id="rId11"/>
    <p:sldId id="406" r:id="rId12"/>
    <p:sldId id="407" r:id="rId13"/>
    <p:sldId id="408" r:id="rId14"/>
    <p:sldId id="296" r:id="rId15"/>
    <p:sldId id="297" r:id="rId16"/>
    <p:sldId id="409" r:id="rId17"/>
    <p:sldId id="298" r:id="rId18"/>
    <p:sldId id="410" r:id="rId19"/>
    <p:sldId id="411" r:id="rId20"/>
    <p:sldId id="412" r:id="rId21"/>
    <p:sldId id="299" r:id="rId22"/>
    <p:sldId id="300" r:id="rId23"/>
    <p:sldId id="413" r:id="rId24"/>
    <p:sldId id="414" r:id="rId25"/>
    <p:sldId id="415" r:id="rId26"/>
    <p:sldId id="416" r:id="rId27"/>
    <p:sldId id="417" r:id="rId28"/>
    <p:sldId id="301" r:id="rId29"/>
    <p:sldId id="418" r:id="rId30"/>
    <p:sldId id="419" r:id="rId31"/>
    <p:sldId id="420" r:id="rId32"/>
    <p:sldId id="421" r:id="rId33"/>
    <p:sldId id="422" r:id="rId34"/>
    <p:sldId id="423" r:id="rId35"/>
    <p:sldId id="424" r:id="rId36"/>
    <p:sldId id="425" r:id="rId37"/>
    <p:sldId id="426" r:id="rId38"/>
    <p:sldId id="302" r:id="rId39"/>
    <p:sldId id="427" r:id="rId40"/>
    <p:sldId id="428" r:id="rId41"/>
    <p:sldId id="429" r:id="rId42"/>
    <p:sldId id="430" r:id="rId43"/>
    <p:sldId id="431" r:id="rId44"/>
    <p:sldId id="432" r:id="rId45"/>
    <p:sldId id="433" r:id="rId46"/>
    <p:sldId id="303" r:id="rId47"/>
    <p:sldId id="400"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0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0"/>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
        <p:nvSpPr>
          <p:cNvPr id="3" name="KSO_CT2"/>
          <p:cNvSpPr>
            <a:spLocks noGrp="1"/>
          </p:cNvSpPr>
          <p:nvPr>
            <p:ph type="subTitle" idx="1" hasCustomPrompt="1"/>
          </p:nvPr>
        </p:nvSpPr>
        <p:spPr>
          <a:xfrm>
            <a:off x="4483100" y="4810085"/>
            <a:ext cx="6654800" cy="467211"/>
          </a:xfrm>
          <a:noFill/>
        </p:spPr>
        <p:txBody>
          <a:bodyPr>
            <a:prstTxWarp prst="textArchUp">
              <a:avLst/>
            </a:prstTxWarp>
            <a:noAutofit/>
          </a:bodyPr>
          <a:lstStyle>
            <a:lvl1pPr marL="0" indent="0" algn="ctr">
              <a:buNone/>
              <a:defRPr sz="1800">
                <a:solidFill>
                  <a:schemeClr val="bg1"/>
                </a:solidFill>
                <a:effectLst>
                  <a:outerShdw blurRad="50800" dist="38100" dir="5400000" algn="t" rotWithShape="0">
                    <a:prstClr val="black">
                      <a:alpha val="40000"/>
                    </a:prstClr>
                  </a:outerShdw>
                </a:effectLs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smtClean="0"/>
              <a:t>单击此处添加您的副标题</a:t>
            </a:r>
          </a:p>
        </p:txBody>
      </p:sp>
      <p:sp>
        <p:nvSpPr>
          <p:cNvPr id="7" name="KSO_CT1"/>
          <p:cNvSpPr>
            <a:spLocks noGrp="1"/>
          </p:cNvSpPr>
          <p:nvPr>
            <p:ph type="title" hasCustomPrompt="1"/>
          </p:nvPr>
        </p:nvSpPr>
        <p:spPr>
          <a:xfrm>
            <a:off x="1580008" y="1509303"/>
            <a:ext cx="9031984" cy="1720077"/>
          </a:xfrm>
        </p:spPr>
        <p:txBody>
          <a:bodyPr>
            <a:prstTxWarp prst="textArchDown">
              <a:avLst/>
            </a:prstTxWarp>
            <a:noAutofit/>
          </a:bodyPr>
          <a:lstStyle>
            <a:lvl1pPr algn="ctr">
              <a:defRPr sz="4200">
                <a:solidFill>
                  <a:schemeClr val="bg1"/>
                </a:solidFill>
                <a:effectLst>
                  <a:outerShdw blurRad="50800" dist="38100" dir="5400000" algn="t" rotWithShape="0">
                    <a:prstClr val="black">
                      <a:alpha val="40000"/>
                    </a:prstClr>
                  </a:outerShdw>
                </a:effectLst>
              </a:defRPr>
            </a:lvl1pPr>
          </a:lstStyle>
          <a:p>
            <a:r>
              <a:rPr lang="zh-CN" altLang="en-US" dirty="0" smtClean="0"/>
              <a:t>单击此处添加您的标题文字</a:t>
            </a:r>
            <a:endParaRPr lang="zh-CN" altLang="en-US" dirty="0"/>
          </a:p>
        </p:txBody>
      </p:sp>
    </p:spTree>
    <p:extLst>
      <p:ext uri="{BB962C8B-B14F-4D97-AF65-F5344CB8AC3E}">
        <p14:creationId xmlns:p14="http://schemas.microsoft.com/office/powerpoint/2010/main" val="2032661245"/>
      </p:ext>
    </p:extLst>
  </p:cSld>
  <p:clrMapOvr>
    <a:masterClrMapping/>
  </p:clrMapOvr>
  <p:extLst mod="1">
    <p:ext uri="{DCECCB84-F9BA-43D5-87BE-67443E8EF086}">
      <p15:sldGuideLst xmlns:p15="http://schemas.microsoft.com/office/powerpoint/2012/main">
        <p15:guide id="1" orient="horz" pos="2160">
          <p15:clr>
            <a:srgbClr val="FBAE40"/>
          </p15:clr>
        </p15:guide>
        <p15:guide id="0" orient="horz" pos="1620">
          <p15:clr>
            <a:srgbClr val="FBAE40"/>
          </p15:clr>
        </p15:guide>
        <p15:guide id="2" pos="496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p:txBody>
      </p:sp>
      <p:sp>
        <p:nvSpPr>
          <p:cNvPr id="4"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706183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6"/>
            <a:ext cx="1182511" cy="5811839"/>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2" y="365126"/>
            <a:ext cx="7933269" cy="5811839"/>
          </a:xfrm>
        </p:spPr>
        <p:txBody>
          <a:bodyPr vert="eaVert"/>
          <a:lstStyle/>
          <a:p>
            <a:pPr lvl="0"/>
            <a:r>
              <a:rPr lang="zh-CN" altLang="en-US" smtClean="0"/>
              <a:t>编辑母版文本样式</a:t>
            </a:r>
          </a:p>
          <a:p>
            <a:pPr lvl="1"/>
            <a:r>
              <a:rPr lang="zh-CN" altLang="en-US" smtClean="0"/>
              <a:t>第二级</a:t>
            </a:r>
          </a:p>
        </p:txBody>
      </p:sp>
      <p:sp>
        <p:nvSpPr>
          <p:cNvPr id="4"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1670835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文本">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1726468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tx1">
                    <a:lumMod val="65000"/>
                    <a:lumOff val="35000"/>
                  </a:schemeClr>
                </a:solidFill>
              </a:defRPr>
            </a:lvl1pPr>
          </a:lstStyle>
          <a:p>
            <a:r>
              <a:rPr lang="zh-CN" altLang="en-US" smtClean="0"/>
              <a:t>单击此处编辑母版标题样式</a:t>
            </a:r>
            <a:endParaRPr lang="en-US" dirty="0"/>
          </a:p>
        </p:txBody>
      </p:sp>
      <p:sp>
        <p:nvSpPr>
          <p:cNvPr id="3" name="KSO_BC1"/>
          <p:cNvSpPr>
            <a:spLocks noGrp="1"/>
          </p:cNvSpPr>
          <p:nvPr>
            <p:ph idx="1"/>
          </p:nvPr>
        </p:nvSpPr>
        <p:spPr/>
        <p:txBody>
          <a:bodyPr/>
          <a:lstStyle>
            <a:lvl1pPr marL="357179" indent="-357179">
              <a:buClr>
                <a:schemeClr val="accent2"/>
              </a:buClr>
              <a:buFont typeface="Wingdings 2" panose="05020102010507070707" pitchFamily="18" charset="2"/>
              <a:buChar char=""/>
              <a:defRPr>
                <a:solidFill>
                  <a:schemeClr val="accent2"/>
                </a:solidFill>
              </a:defRPr>
            </a:lvl1pPr>
          </a:lstStyle>
          <a:p>
            <a:pPr lvl="0"/>
            <a:r>
              <a:rPr lang="zh-CN" altLang="en-US" smtClean="0"/>
              <a:t>编辑母版文本样式</a:t>
            </a:r>
          </a:p>
          <a:p>
            <a:pPr lvl="1"/>
            <a:r>
              <a:rPr lang="zh-CN" altLang="en-US" smtClean="0"/>
              <a:t>第二级</a:t>
            </a:r>
          </a:p>
        </p:txBody>
      </p:sp>
      <p:sp>
        <p:nvSpPr>
          <p:cNvPr id="4"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220872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5" y="2108200"/>
            <a:ext cx="7994651" cy="1235075"/>
          </a:xfrm>
        </p:spPr>
        <p:txBody>
          <a:bodyPr anchor="b">
            <a:normAutofit/>
          </a:bodyPr>
          <a:lstStyle>
            <a:lvl1pPr algn="ctr">
              <a:defRPr sz="3600">
                <a:solidFill>
                  <a:schemeClr val="tx1">
                    <a:lumMod val="65000"/>
                    <a:lumOff val="35000"/>
                  </a:schemeClr>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4"/>
            <a:ext cx="4090217" cy="357479"/>
          </a:xfrm>
          <a:prstGeom prst="roundRect">
            <a:avLst>
              <a:gd name="adj" fmla="val 50000"/>
            </a:avLst>
          </a:prstGeom>
          <a:solidFill>
            <a:schemeClr val="accent1"/>
          </a:solidFill>
        </p:spPr>
        <p:txBody>
          <a:bodyPr anchor="ctr">
            <a:normAutofit/>
          </a:bodyPr>
          <a:lstStyle>
            <a:lvl1pPr marL="0" indent="0" algn="ctr">
              <a:buNone/>
              <a:defRPr sz="16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60875997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1"/>
            <a:ext cx="5080000" cy="4932363"/>
          </a:xfrm>
        </p:spPr>
        <p:txBody>
          <a:bodyPr/>
          <a:lstStyle/>
          <a:p>
            <a:pPr lvl="0"/>
            <a:r>
              <a:rPr lang="zh-CN" altLang="en-US" smtClean="0"/>
              <a:t>编辑母版文本样式</a:t>
            </a:r>
          </a:p>
          <a:p>
            <a:pPr lvl="1"/>
            <a:r>
              <a:rPr lang="zh-CN" altLang="en-US" smtClean="0"/>
              <a:t>第二级</a:t>
            </a:r>
          </a:p>
        </p:txBody>
      </p:sp>
      <p:sp>
        <p:nvSpPr>
          <p:cNvPr id="4" name="KSO_BC2"/>
          <p:cNvSpPr>
            <a:spLocks noGrp="1"/>
          </p:cNvSpPr>
          <p:nvPr>
            <p:ph sz="half" idx="2"/>
          </p:nvPr>
        </p:nvSpPr>
        <p:spPr>
          <a:xfrm>
            <a:off x="6519334" y="1244601"/>
            <a:ext cx="5094116" cy="4932363"/>
          </a:xfrm>
        </p:spPr>
        <p:txBody>
          <a:bodyPr/>
          <a:lstStyle/>
          <a:p>
            <a:pPr lvl="0"/>
            <a:r>
              <a:rPr lang="zh-CN" altLang="en-US" smtClean="0"/>
              <a:t>编辑母版文本样式</a:t>
            </a:r>
          </a:p>
          <a:p>
            <a:pPr lvl="1"/>
            <a:r>
              <a:rPr lang="zh-CN" altLang="en-US" smtClean="0"/>
              <a:t>第二级</a:t>
            </a:r>
          </a:p>
        </p:txBody>
      </p:sp>
      <p:sp>
        <p:nvSpPr>
          <p:cNvPr id="5"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3296057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8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smtClean="0"/>
              <a:t>编辑母版文本样式</a:t>
            </a:r>
          </a:p>
          <a:p>
            <a:pPr lvl="1"/>
            <a:r>
              <a:rPr lang="zh-CN" altLang="en-US" smtClean="0"/>
              <a:t>第二级</a:t>
            </a:r>
          </a:p>
        </p:txBody>
      </p:sp>
      <p:sp>
        <p:nvSpPr>
          <p:cNvPr id="5" name="Text Placeholder 4"/>
          <p:cNvSpPr>
            <a:spLocks noGrp="1"/>
          </p:cNvSpPr>
          <p:nvPr>
            <p:ph type="body" sz="quarter" idx="3"/>
          </p:nvPr>
        </p:nvSpPr>
        <p:spPr>
          <a:xfrm>
            <a:off x="6431847" y="1376363"/>
            <a:ext cx="5183188" cy="823912"/>
          </a:xfrm>
        </p:spPr>
        <p:txBody>
          <a:bodyPr anchor="b">
            <a:normAutofit/>
          </a:bodyPr>
          <a:lstStyle>
            <a:lvl1pPr marL="0" indent="0">
              <a:buNone/>
              <a:defRPr sz="18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编辑母版文本样式</a:t>
            </a:r>
          </a:p>
        </p:txBody>
      </p:sp>
      <p:sp>
        <p:nvSpPr>
          <p:cNvPr id="6" name="KSO_BC2"/>
          <p:cNvSpPr>
            <a:spLocks noGrp="1"/>
          </p:cNvSpPr>
          <p:nvPr>
            <p:ph sz="quarter" idx="4"/>
          </p:nvPr>
        </p:nvSpPr>
        <p:spPr>
          <a:xfrm>
            <a:off x="6431847" y="2200275"/>
            <a:ext cx="5183188" cy="3684588"/>
          </a:xfrm>
        </p:spPr>
        <p:txBody>
          <a:bodyPr/>
          <a:lstStyle/>
          <a:p>
            <a:pPr lvl="0"/>
            <a:r>
              <a:rPr lang="zh-CN" altLang="en-US" smtClean="0"/>
              <a:t>编辑母版文本样式</a:t>
            </a:r>
          </a:p>
          <a:p>
            <a:pPr lvl="1"/>
            <a:r>
              <a:rPr lang="zh-CN" altLang="en-US" smtClean="0"/>
              <a:t>第二级</a:t>
            </a:r>
          </a:p>
        </p:txBody>
      </p:sp>
      <p:sp>
        <p:nvSpPr>
          <p:cNvPr id="7"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163107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1002698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1965097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3"/>
            <a:ext cx="3932237"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29"/>
            <a:ext cx="617220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编辑母版文本样式</a:t>
            </a:r>
          </a:p>
        </p:txBody>
      </p:sp>
      <p:sp>
        <p:nvSpPr>
          <p:cNvPr id="5"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4252800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8"/>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编辑母版文本样式</a:t>
            </a:r>
          </a:p>
        </p:txBody>
      </p:sp>
      <p:sp>
        <p:nvSpPr>
          <p:cNvPr id="5" name="KSO_FD"/>
          <p:cNvSpPr>
            <a:spLocks noGrp="1"/>
          </p:cNvSpPr>
          <p:nvPr>
            <p:ph type="dt" sz="half" idx="10"/>
          </p:nvPr>
        </p:nvSpPr>
        <p:spPr/>
        <p:txBody>
          <a:bodyPr/>
          <a:lstStyle/>
          <a:p>
            <a:fld id="{79B7EBBA-28FA-47CA-AE41-FBFED73EEC23}" type="datetimeFigureOut">
              <a:rPr lang="zh-CN" altLang="en-US" smtClean="0"/>
              <a:t>2021/11/12</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9C000ED2-591F-460C-A7E8-82B8BD4FD966}" type="slidenum">
              <a:rPr lang="zh-CN" altLang="en-US" smtClean="0"/>
              <a:t>‹#›</a:t>
            </a:fld>
            <a:endParaRPr lang="zh-CN" altLang="en-US"/>
          </a:p>
        </p:txBody>
      </p:sp>
    </p:spTree>
    <p:extLst>
      <p:ext uri="{BB962C8B-B14F-4D97-AF65-F5344CB8AC3E}">
        <p14:creationId xmlns:p14="http://schemas.microsoft.com/office/powerpoint/2010/main" val="1466837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SO_BT1"/>
          <p:cNvSpPr>
            <a:spLocks noGrp="1"/>
          </p:cNvSpPr>
          <p:nvPr>
            <p:ph type="title"/>
          </p:nvPr>
        </p:nvSpPr>
        <p:spPr>
          <a:xfrm>
            <a:off x="558799" y="162557"/>
            <a:ext cx="11056060" cy="699595"/>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4" name="KSO_FD"/>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7EBBA-28FA-47CA-AE41-FBFED73EEC23}" type="datetimeFigureOut">
              <a:rPr lang="zh-CN" altLang="en-US" smtClean="0"/>
              <a:t>2021/11/12</a:t>
            </a:fld>
            <a:endParaRPr lang="zh-CN" altLang="en-US"/>
          </a:p>
        </p:txBody>
      </p:sp>
      <p:sp>
        <p:nvSpPr>
          <p:cNvPr id="5" name="KSO_FT"/>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000ED2-591F-460C-A7E8-82B8BD4FD966}" type="slidenum">
              <a:rPr lang="zh-CN" altLang="en-US" smtClean="0"/>
              <a:t>‹#›</a:t>
            </a:fld>
            <a:endParaRPr lang="zh-CN" altLang="en-US"/>
          </a:p>
        </p:txBody>
      </p:sp>
      <p:sp>
        <p:nvSpPr>
          <p:cNvPr id="3" name="KSO_BC1"/>
          <p:cNvSpPr>
            <a:spLocks noGrp="1"/>
          </p:cNvSpPr>
          <p:nvPr>
            <p:ph type="body" idx="1"/>
          </p:nvPr>
        </p:nvSpPr>
        <p:spPr>
          <a:xfrm>
            <a:off x="558801" y="1026615"/>
            <a:ext cx="11056060" cy="51932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pic>
        <p:nvPicPr>
          <p:cNvPr id="9" name="图片 8"/>
          <p:cNvPicPr>
            <a:picLocks noChangeAspect="1"/>
          </p:cNvPicPr>
          <p:nvPr/>
        </p:nvPicPr>
        <p:blipFill rotWithShape="1">
          <a:blip r:embed="rId14"/>
          <a:srcRect r="221"/>
          <a:stretch/>
        </p:blipFill>
        <p:spPr>
          <a:xfrm>
            <a:off x="-799" y="5751541"/>
            <a:ext cx="12193601" cy="1106460"/>
          </a:xfrm>
          <a:prstGeom prst="rect">
            <a:avLst/>
          </a:prstGeom>
        </p:spPr>
      </p:pic>
    </p:spTree>
    <p:extLst>
      <p:ext uri="{BB962C8B-B14F-4D97-AF65-F5344CB8AC3E}">
        <p14:creationId xmlns:p14="http://schemas.microsoft.com/office/powerpoint/2010/main" val="2644662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377" rtl="0" eaLnBrk="1" latinLnBrk="0" hangingPunct="1">
        <a:lnSpc>
          <a:spcPct val="90000"/>
        </a:lnSpc>
        <a:spcBef>
          <a:spcPct val="0"/>
        </a:spcBef>
        <a:buNone/>
        <a:defRPr sz="3200" b="1" i="0" kern="1200" baseline="0">
          <a:solidFill>
            <a:schemeClr val="tx1">
              <a:lumMod val="65000"/>
              <a:lumOff val="35000"/>
            </a:schemeClr>
          </a:solidFill>
          <a:effectLst/>
          <a:latin typeface="Arial Black" panose="020B0A04020102020204" pitchFamily="34" charset="0"/>
          <a:ea typeface="微软雅黑" panose="020B0503020204020204" pitchFamily="34" charset="-122"/>
          <a:cs typeface="+mj-cs"/>
        </a:defRPr>
      </a:lvl1pPr>
    </p:titleStyle>
    <p:bodyStyle>
      <a:lvl1pPr marL="357179" indent="-357179" algn="just" defTabSz="914377" rtl="0" eaLnBrk="1" latinLnBrk="0" hangingPunct="1">
        <a:lnSpc>
          <a:spcPct val="110000"/>
        </a:lnSpc>
        <a:spcBef>
          <a:spcPts val="1800"/>
        </a:spcBef>
        <a:spcAft>
          <a:spcPts val="0"/>
        </a:spcAft>
        <a:buClr>
          <a:schemeClr val="accent2"/>
        </a:buClr>
        <a:buSzPct val="100000"/>
        <a:buFont typeface="Wingdings 2" panose="05020102010507070707" pitchFamily="18" charset="2"/>
        <a:buChar char=""/>
        <a:defRPr sz="2000" kern="1200" baseline="0">
          <a:solidFill>
            <a:schemeClr val="accent2"/>
          </a:solidFill>
          <a:latin typeface="Arial" panose="020B0604020202020204" pitchFamily="34" charset="0"/>
          <a:ea typeface="微软雅黑" panose="020B0503020204020204" pitchFamily="34" charset="-122"/>
          <a:cs typeface="+mn-cs"/>
        </a:defRPr>
      </a:lvl1pPr>
      <a:lvl2pPr marL="357179" indent="-357179" algn="just" defTabSz="914377"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7D7D7D"/>
          </a:solidFill>
          <a:latin typeface="宋体" panose="02010600030101010101" pitchFamily="2" charset="-122"/>
          <a:ea typeface="宋体" panose="02010600030101010101" pitchFamily="2"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tmp"/></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C00000">
                <a:alpha val="7000"/>
              </a:srgbClr>
            </a:gs>
            <a:gs pos="57000">
              <a:srgbClr val="7030A0">
                <a:alpha val="51000"/>
              </a:srgbClr>
            </a:gs>
            <a:gs pos="100000">
              <a:srgbClr val="C00000">
                <a:alpha val="1000"/>
              </a:srgbClr>
            </a:gs>
          </a:gsLst>
          <a:lin ang="5400000" scaled="1"/>
        </a:gradFill>
        <a:effectLst/>
      </p:bgPr>
    </p:bg>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endParaRPr lang="zh-CN" altLang="en-US" dirty="0"/>
          </a:p>
        </p:txBody>
      </p:sp>
      <p:sp>
        <p:nvSpPr>
          <p:cNvPr id="4" name="标题 3"/>
          <p:cNvSpPr>
            <a:spLocks noGrp="1"/>
          </p:cNvSpPr>
          <p:nvPr>
            <p:ph type="title"/>
          </p:nvPr>
        </p:nvSpPr>
        <p:spPr>
          <a:xfrm>
            <a:off x="1915288" y="2403383"/>
            <a:ext cx="9031984" cy="1720077"/>
          </a:xfrm>
        </p:spPr>
        <p:txBody>
          <a:bodyPr>
            <a:prstTxWarp prst="textCanUp">
              <a:avLst/>
            </a:prstTxWarp>
          </a:bodyPr>
          <a:lstStyle/>
          <a:p>
            <a:r>
              <a:rPr lang="en-US" altLang="zh-CN" sz="8800" dirty="0" smtClean="0">
                <a:effectLst>
                  <a:glow rad="101600">
                    <a:schemeClr val="accent5">
                      <a:lumMod val="75000"/>
                      <a:alpha val="40000"/>
                    </a:schemeClr>
                  </a:glow>
                  <a:outerShdw blurRad="50800" dist="38100" dir="5400000" algn="t" rotWithShape="0">
                    <a:prstClr val="black">
                      <a:alpha val="40000"/>
                    </a:prstClr>
                  </a:outerShdw>
                </a:effectLst>
              </a:rPr>
              <a:t>Python</a:t>
            </a:r>
            <a:r>
              <a:rPr lang="zh-CN" altLang="en-US" sz="6600" dirty="0" smtClean="0">
                <a:effectLst>
                  <a:glow rad="101600">
                    <a:schemeClr val="accent5">
                      <a:lumMod val="75000"/>
                      <a:alpha val="40000"/>
                    </a:schemeClr>
                  </a:glow>
                  <a:outerShdw blurRad="50800" dist="38100" dir="5400000" algn="t" rotWithShape="0">
                    <a:prstClr val="black">
                      <a:alpha val="40000"/>
                    </a:prstClr>
                  </a:outerShdw>
                </a:effectLst>
              </a:rPr>
              <a:t>机器学习</a:t>
            </a:r>
            <a:endParaRPr lang="zh-CN" altLang="en-US" sz="6600" dirty="0">
              <a:effectLst>
                <a:glow rad="101600">
                  <a:schemeClr val="accent5">
                    <a:lumMod val="75000"/>
                    <a:alpha val="40000"/>
                  </a:schemeClr>
                </a:glow>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138509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2. OpenCV</a:t>
            </a:r>
            <a:r>
              <a:rPr lang="zh-CN" altLang="en-US" b="0" i="0" u="none" strike="noStrike" kern="100" baseline="0" smtClean="0">
                <a:latin typeface="等线" panose="02010600030101010101" pitchFamily="2" charset="-122"/>
                <a:ea typeface="等线" panose="02010600030101010101" pitchFamily="2" charset="-122"/>
              </a:rPr>
              <a:t>捕获摄像头图像</a:t>
            </a:r>
            <a:r>
              <a:rPr lang="zh-CN" altLang="en-US" b="0" i="0" u="none" strike="noStrike" kern="100" baseline="0" smtClean="0">
                <a:latin typeface="Times New Roman" panose="02020603050405020304" pitchFamily="18" charset="0"/>
                <a:ea typeface="等线" panose="02010600030101010101" pitchFamily="2" charset="-122"/>
              </a:rPr>
              <a:t>	</a:t>
            </a:r>
          </a:p>
        </p:txBody>
      </p:sp>
      <p:sp>
        <p:nvSpPr>
          <p:cNvPr id="3" name="文本占位符 2"/>
          <p:cNvSpPr>
            <a:spLocks noGrp="1"/>
          </p:cNvSpPr>
          <p:nvPr>
            <p:ph type="body" idx="1"/>
          </p:nvPr>
        </p:nvSpPr>
        <p:spPr/>
        <p:txBody>
          <a:bodyPr>
            <a:normAutofit/>
          </a:bodyPr>
          <a:lstStyle/>
          <a:p>
            <a:pPr marL="0" indent="0">
              <a:buNone/>
            </a:pPr>
            <a:r>
              <a:rPr lang="en-US" altLang="zh-CN" sz="2400" b="1" dirty="0"/>
              <a:t>1</a:t>
            </a:r>
            <a:r>
              <a:rPr lang="zh-CN" altLang="zh-CN" sz="2400" b="1" dirty="0" smtClean="0"/>
              <a:t>）摄像头</a:t>
            </a:r>
            <a:r>
              <a:rPr lang="zh-CN" altLang="zh-CN" sz="2400" b="1" dirty="0"/>
              <a:t>捕获图像</a:t>
            </a:r>
          </a:p>
          <a:p>
            <a:pPr marL="0" indent="0">
              <a:buNone/>
            </a:pPr>
            <a:r>
              <a:rPr lang="zh-CN" altLang="zh-CN" sz="2400" dirty="0" smtClean="0"/>
              <a:t>摄像头操作的常用方法有：</a:t>
            </a:r>
          </a:p>
          <a:p>
            <a:pPr lvl="0">
              <a:buFont typeface="Wingdings" panose="05000000000000000000" pitchFamily="2" charset="2"/>
              <a:buChar char="u"/>
            </a:pPr>
            <a:r>
              <a:rPr lang="en-US" altLang="zh-CN" sz="2400" dirty="0" err="1" smtClean="0">
                <a:solidFill>
                  <a:srgbClr val="FF0000"/>
                </a:solidFill>
              </a:rPr>
              <a:t>VideoCapture</a:t>
            </a:r>
            <a:r>
              <a:rPr lang="en-US" altLang="zh-CN" sz="2400" dirty="0" smtClean="0">
                <a:solidFill>
                  <a:srgbClr val="FF0000"/>
                </a:solidFill>
              </a:rPr>
              <a:t>(cam</a:t>
            </a:r>
            <a:r>
              <a:rPr lang="en-US" altLang="zh-CN" sz="2400" dirty="0"/>
              <a:t>)</a:t>
            </a:r>
            <a:r>
              <a:rPr lang="zh-CN" altLang="zh-CN" sz="2400" dirty="0"/>
              <a:t>：打开摄像头并捕获视频。参数</a:t>
            </a:r>
            <a:r>
              <a:rPr lang="en-US" altLang="zh-CN" sz="2400" dirty="0"/>
              <a:t>cam</a:t>
            </a:r>
            <a:r>
              <a:rPr lang="zh-CN" altLang="zh-CN" sz="2400" dirty="0"/>
              <a:t>为</a:t>
            </a:r>
            <a:r>
              <a:rPr lang="en-US" altLang="zh-CN" sz="2400" dirty="0"/>
              <a:t>0</a:t>
            </a:r>
            <a:r>
              <a:rPr lang="zh-CN" altLang="zh-CN" sz="2400" dirty="0"/>
              <a:t>时，表示从摄像头直接获取；也可以读取视频文件，这时参数应为视频文件的路径。</a:t>
            </a:r>
          </a:p>
          <a:p>
            <a:pPr lvl="0">
              <a:buFont typeface="Wingdings" panose="05000000000000000000" pitchFamily="2" charset="2"/>
              <a:buChar char="u"/>
            </a:pPr>
            <a:r>
              <a:rPr lang="en-US" altLang="zh-CN" sz="2400" dirty="0">
                <a:solidFill>
                  <a:srgbClr val="FF0000"/>
                </a:solidFill>
              </a:rPr>
              <a:t>read</a:t>
            </a:r>
            <a:r>
              <a:rPr lang="en-US" altLang="zh-CN" sz="2400" dirty="0"/>
              <a:t>()</a:t>
            </a:r>
            <a:r>
              <a:rPr lang="zh-CN" altLang="zh-CN" sz="2400" dirty="0"/>
              <a:t>：读取视频的帧。返回值有两个，为</a:t>
            </a:r>
            <a:r>
              <a:rPr lang="en-US" altLang="zh-CN" sz="2400" dirty="0" err="1"/>
              <a:t>ret,frame</a:t>
            </a:r>
            <a:r>
              <a:rPr lang="zh-CN" altLang="zh-CN" sz="2400" dirty="0"/>
              <a:t>。</a:t>
            </a:r>
            <a:r>
              <a:rPr lang="en-US" altLang="zh-CN" sz="2400" dirty="0"/>
              <a:t>ret</a:t>
            </a:r>
            <a:r>
              <a:rPr lang="zh-CN" altLang="zh-CN" sz="2400" dirty="0"/>
              <a:t>是布尔值，如果读取到了正确的帧，则返回</a:t>
            </a:r>
            <a:r>
              <a:rPr lang="en-US" altLang="zh-CN" sz="2400" dirty="0"/>
              <a:t>True</a:t>
            </a:r>
            <a:r>
              <a:rPr lang="zh-CN" altLang="zh-CN" sz="2400" dirty="0"/>
              <a:t>；如果读取到文件结尾，返回值就为</a:t>
            </a:r>
            <a:r>
              <a:rPr lang="en-US" altLang="zh-CN" sz="2400" dirty="0"/>
              <a:t>False</a:t>
            </a:r>
            <a:r>
              <a:rPr lang="zh-CN" altLang="zh-CN" sz="2400" dirty="0"/>
              <a:t>。</a:t>
            </a:r>
            <a:r>
              <a:rPr lang="en-US" altLang="zh-CN" sz="2400" dirty="0"/>
              <a:t>frame</a:t>
            </a:r>
            <a:r>
              <a:rPr lang="zh-CN" altLang="zh-CN" sz="2400" dirty="0"/>
              <a:t>就是每一帧的图像，是三维矩阵。</a:t>
            </a:r>
          </a:p>
          <a:p>
            <a:pPr lvl="0">
              <a:buFont typeface="Wingdings" panose="05000000000000000000" pitchFamily="2" charset="2"/>
              <a:buChar char="u"/>
            </a:pPr>
            <a:r>
              <a:rPr lang="en-US" altLang="zh-CN" sz="2400" dirty="0">
                <a:solidFill>
                  <a:srgbClr val="FF0000"/>
                </a:solidFill>
              </a:rPr>
              <a:t>release</a:t>
            </a:r>
            <a:r>
              <a:rPr lang="en-US" altLang="zh-CN" sz="2400" dirty="0"/>
              <a:t>()</a:t>
            </a:r>
            <a:r>
              <a:rPr lang="zh-CN" altLang="zh-CN" sz="2400" dirty="0"/>
              <a:t>：释放并关闭摄像头。</a:t>
            </a:r>
          </a:p>
          <a:p>
            <a:pPr marL="0" indent="0">
              <a:buNone/>
            </a:pPr>
            <a:endParaRPr lang="zh-CN" altLang="en-US" sz="2400" dirty="0"/>
          </a:p>
        </p:txBody>
      </p:sp>
    </p:spTree>
    <p:extLst>
      <p:ext uri="{BB962C8B-B14F-4D97-AF65-F5344CB8AC3E}">
        <p14:creationId xmlns:p14="http://schemas.microsoft.com/office/powerpoint/2010/main" val="1420863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【例</a:t>
            </a:r>
            <a:r>
              <a:rPr lang="en-US" altLang="zh-CN" dirty="0"/>
              <a:t>3.69</a:t>
            </a:r>
            <a:r>
              <a:rPr lang="zh-CN" altLang="zh-CN" dirty="0"/>
              <a:t>】捕获摄像头图像</a:t>
            </a:r>
            <a:r>
              <a:rPr lang="zh-CN" altLang="zh-CN" dirty="0" smtClean="0"/>
              <a:t>。</a:t>
            </a:r>
            <a:endParaRPr lang="zh-CN" altLang="en-US" dirty="0"/>
          </a:p>
        </p:txBody>
      </p:sp>
      <p:sp>
        <p:nvSpPr>
          <p:cNvPr id="3" name="文本占位符 2"/>
          <p:cNvSpPr>
            <a:spLocks noGrp="1"/>
          </p:cNvSpPr>
          <p:nvPr>
            <p:ph type="body" idx="1"/>
          </p:nvPr>
        </p:nvSpPr>
        <p:spPr/>
        <p:txBody>
          <a:bodyPr>
            <a:normAutofit/>
          </a:bodyPr>
          <a:lstStyle/>
          <a:p>
            <a:pPr marL="0" indent="0">
              <a:buNone/>
            </a:pPr>
            <a:r>
              <a:rPr lang="zh-CN" altLang="zh-CN" sz="2400" dirty="0"/>
              <a:t>【例</a:t>
            </a:r>
            <a:r>
              <a:rPr lang="en-US" altLang="zh-CN" sz="2400" dirty="0"/>
              <a:t>3.69</a:t>
            </a:r>
            <a:r>
              <a:rPr lang="zh-CN" altLang="zh-CN" sz="2400" dirty="0"/>
              <a:t>】捕获摄像头图像。</a:t>
            </a:r>
          </a:p>
          <a:p>
            <a:pPr marL="785792" lvl="2" indent="0">
              <a:buNone/>
            </a:pPr>
            <a:r>
              <a:rPr lang="en-US" altLang="zh-CN" sz="2400" dirty="0"/>
              <a:t>import cv2</a:t>
            </a:r>
            <a:endParaRPr lang="zh-CN" altLang="zh-CN" sz="2400" dirty="0"/>
          </a:p>
          <a:p>
            <a:pPr marL="785792" lvl="2" indent="0">
              <a:buNone/>
            </a:pPr>
            <a:r>
              <a:rPr lang="en-US" altLang="zh-CN" sz="2400" dirty="0"/>
              <a:t>cap  = cv2.VideoCapture(0)</a:t>
            </a:r>
            <a:endParaRPr lang="zh-CN" altLang="zh-CN" sz="2400" dirty="0"/>
          </a:p>
          <a:p>
            <a:pPr marL="785792" lvl="2" indent="0">
              <a:buNone/>
            </a:pPr>
            <a:r>
              <a:rPr lang="en-US" altLang="zh-CN" sz="2400" dirty="0"/>
              <a:t>while(True):</a:t>
            </a:r>
            <a:endParaRPr lang="zh-CN" altLang="zh-CN" sz="2400" dirty="0"/>
          </a:p>
          <a:p>
            <a:pPr marL="785792" lvl="2" indent="0">
              <a:buNone/>
            </a:pPr>
            <a:r>
              <a:rPr lang="en-US" altLang="zh-CN" sz="2400" dirty="0"/>
              <a:t>    ret, frame = </a:t>
            </a:r>
            <a:r>
              <a:rPr lang="en-US" altLang="zh-CN" sz="2400" dirty="0" err="1"/>
              <a:t>cap.read</a:t>
            </a:r>
            <a:r>
              <a:rPr lang="en-US" altLang="zh-CN" sz="2400" dirty="0"/>
              <a:t>()    </a:t>
            </a:r>
            <a:endParaRPr lang="zh-CN" altLang="zh-CN" sz="2400" dirty="0"/>
          </a:p>
          <a:p>
            <a:pPr marL="785792" lvl="2" indent="0">
              <a:buNone/>
            </a:pPr>
            <a:r>
              <a:rPr lang="en-US" altLang="zh-CN" sz="2400" dirty="0"/>
              <a:t>    cv2.imshow(</a:t>
            </a:r>
            <a:r>
              <a:rPr lang="en-US" altLang="zh-CN" sz="2400" dirty="0" err="1"/>
              <a:t>u"Capture</a:t>
            </a:r>
            <a:r>
              <a:rPr lang="en-US" altLang="zh-CN" sz="2400" dirty="0"/>
              <a:t>", frame)</a:t>
            </a:r>
            <a:endParaRPr lang="zh-CN" altLang="zh-CN" sz="2400" dirty="0"/>
          </a:p>
          <a:p>
            <a:pPr marL="785792" lvl="2" indent="0">
              <a:buNone/>
            </a:pPr>
            <a:r>
              <a:rPr lang="en-US" altLang="zh-CN" sz="2400" dirty="0"/>
              <a:t>    key = cv2.waitKey(1)</a:t>
            </a:r>
            <a:endParaRPr lang="zh-CN" altLang="zh-CN" sz="2400" dirty="0"/>
          </a:p>
          <a:p>
            <a:pPr marL="785792" lvl="2" indent="0">
              <a:buNone/>
            </a:pPr>
            <a:r>
              <a:rPr lang="en-US" altLang="zh-CN" sz="2400" dirty="0"/>
              <a:t>    if key &amp; 0xff == </a:t>
            </a:r>
            <a:r>
              <a:rPr lang="en-US" altLang="zh-CN" sz="2400" dirty="0" err="1"/>
              <a:t>ord</a:t>
            </a:r>
            <a:r>
              <a:rPr lang="en-US" altLang="zh-CN" sz="2400" dirty="0"/>
              <a:t>('q') or key == 27:</a:t>
            </a:r>
            <a:endParaRPr lang="zh-CN" altLang="zh-CN" sz="2400" dirty="0"/>
          </a:p>
          <a:p>
            <a:pPr marL="785792" lvl="2" indent="0">
              <a:buNone/>
            </a:pPr>
            <a:r>
              <a:rPr lang="en-US" altLang="zh-CN" sz="2400" dirty="0"/>
              <a:t>        print(</a:t>
            </a:r>
            <a:r>
              <a:rPr lang="en-US" altLang="zh-CN" sz="2400" dirty="0" err="1"/>
              <a:t>frame.shape,ret</a:t>
            </a:r>
            <a:r>
              <a:rPr lang="en-US" altLang="zh-CN" sz="2400" dirty="0"/>
              <a:t>)</a:t>
            </a:r>
            <a:endParaRPr lang="zh-CN" altLang="zh-CN" sz="2400" dirty="0"/>
          </a:p>
          <a:p>
            <a:pPr marL="785792" lvl="2" indent="0">
              <a:buNone/>
            </a:pPr>
            <a:r>
              <a:rPr lang="en-US" altLang="zh-CN" sz="2400" dirty="0"/>
              <a:t>        break</a:t>
            </a:r>
            <a:endParaRPr lang="zh-CN" altLang="zh-CN" sz="2400" dirty="0"/>
          </a:p>
          <a:p>
            <a:pPr marL="785792" lvl="2" indent="0">
              <a:buNone/>
            </a:pPr>
            <a:r>
              <a:rPr lang="en-US" altLang="zh-CN" sz="2400" dirty="0" err="1"/>
              <a:t>cap.release</a:t>
            </a:r>
            <a:r>
              <a:rPr lang="en-US" altLang="zh-CN" sz="2400" dirty="0"/>
              <a:t>()</a:t>
            </a:r>
            <a:endParaRPr lang="zh-CN" altLang="zh-CN" sz="2400" dirty="0"/>
          </a:p>
          <a:p>
            <a:pPr marL="785792" lvl="2" indent="0">
              <a:buNone/>
            </a:pPr>
            <a:r>
              <a:rPr lang="en-US" altLang="zh-CN" sz="2400" dirty="0"/>
              <a:t>cv2.destroyAllWindows()</a:t>
            </a:r>
            <a:endParaRPr lang="zh-CN" altLang="zh-CN" sz="2400" dirty="0"/>
          </a:p>
          <a:p>
            <a:pPr marL="0" indent="0">
              <a:buNone/>
            </a:pPr>
            <a:endParaRPr lang="zh-CN" altLang="en-US" sz="2400" dirty="0"/>
          </a:p>
        </p:txBody>
      </p:sp>
    </p:spTree>
    <p:extLst>
      <p:ext uri="{BB962C8B-B14F-4D97-AF65-F5344CB8AC3E}">
        <p14:creationId xmlns:p14="http://schemas.microsoft.com/office/powerpoint/2010/main" val="4554781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a:t>
            </a:r>
            <a:r>
              <a:rPr lang="zh-CN" altLang="zh-CN" dirty="0"/>
              <a:t>摄像头范围内的人脸</a:t>
            </a:r>
            <a:r>
              <a:rPr lang="zh-CN" altLang="zh-CN" dirty="0" smtClean="0"/>
              <a:t>检测</a:t>
            </a:r>
            <a:endParaRPr lang="zh-CN" altLang="en-US" dirty="0"/>
          </a:p>
        </p:txBody>
      </p:sp>
      <p:sp>
        <p:nvSpPr>
          <p:cNvPr id="3" name="文本占位符 2"/>
          <p:cNvSpPr>
            <a:spLocks noGrp="1"/>
          </p:cNvSpPr>
          <p:nvPr>
            <p:ph type="body" idx="1"/>
          </p:nvPr>
        </p:nvSpPr>
        <p:spPr/>
        <p:txBody>
          <a:bodyPr>
            <a:normAutofit/>
          </a:bodyPr>
          <a:lstStyle/>
          <a:p>
            <a:pPr marL="0" indent="0">
              <a:buNone/>
            </a:pPr>
            <a:r>
              <a:rPr lang="zh-CN" altLang="zh-CN" dirty="0"/>
              <a:t>检测图像或视频中的人脸通常使用</a:t>
            </a:r>
            <a:r>
              <a:rPr lang="en-US" altLang="zh-CN" dirty="0" err="1"/>
              <a:t>Haar</a:t>
            </a:r>
            <a:r>
              <a:rPr lang="zh-CN" altLang="zh-CN" dirty="0"/>
              <a:t>特征分类器</a:t>
            </a:r>
            <a:r>
              <a:rPr lang="zh-CN" altLang="zh-CN" dirty="0" smtClean="0"/>
              <a:t>。</a:t>
            </a:r>
            <a:endParaRPr lang="en-US" altLang="zh-CN" dirty="0" smtClean="0"/>
          </a:p>
          <a:p>
            <a:pPr marL="0" indent="0">
              <a:buNone/>
            </a:pPr>
            <a:r>
              <a:rPr lang="zh-CN" altLang="zh-CN" dirty="0"/>
              <a:t>人脸检测函数</a:t>
            </a:r>
            <a:r>
              <a:rPr lang="en-US" altLang="zh-CN" dirty="0" err="1" smtClean="0">
                <a:solidFill>
                  <a:srgbClr val="FF0000"/>
                </a:solidFill>
              </a:rPr>
              <a:t>detectMultiScale</a:t>
            </a:r>
            <a:r>
              <a:rPr lang="zh-CN" altLang="en-US" dirty="0" smtClean="0"/>
              <a:t>：</a:t>
            </a:r>
            <a:endParaRPr lang="en-US" altLang="zh-CN" dirty="0" smtClean="0"/>
          </a:p>
          <a:p>
            <a:pPr marL="785792" lvl="2" indent="0">
              <a:buNone/>
            </a:pPr>
            <a:r>
              <a:rPr lang="en-US" altLang="zh-CN" dirty="0"/>
              <a:t>void </a:t>
            </a:r>
            <a:r>
              <a:rPr lang="en-US" altLang="zh-CN" dirty="0" err="1"/>
              <a:t>detectMultiScale</a:t>
            </a:r>
            <a:r>
              <a:rPr lang="en-US" altLang="zh-CN" dirty="0"/>
              <a:t>(</a:t>
            </a:r>
            <a:r>
              <a:rPr lang="en-US" altLang="zh-CN" dirty="0" err="1"/>
              <a:t>const</a:t>
            </a:r>
            <a:r>
              <a:rPr lang="en-US" altLang="zh-CN" dirty="0"/>
              <a:t> Mat&amp; </a:t>
            </a:r>
            <a:r>
              <a:rPr lang="en-US" altLang="zh-CN" dirty="0" err="1"/>
              <a:t>image,CV_OUT</a:t>
            </a:r>
            <a:r>
              <a:rPr lang="en-US" altLang="zh-CN" dirty="0"/>
              <a:t> vector&lt;</a:t>
            </a:r>
            <a:r>
              <a:rPr lang="en-US" altLang="zh-CN" dirty="0" err="1"/>
              <a:t>Rect</a:t>
            </a:r>
            <a:r>
              <a:rPr lang="en-US" altLang="zh-CN" dirty="0"/>
              <a:t>&gt;&amp; objects,	double </a:t>
            </a:r>
            <a:r>
              <a:rPr lang="en-US" altLang="zh-CN" dirty="0" err="1"/>
              <a:t>scaleFactor</a:t>
            </a:r>
            <a:r>
              <a:rPr lang="en-US" altLang="zh-CN" dirty="0"/>
              <a:t> = 1.1, </a:t>
            </a:r>
            <a:r>
              <a:rPr lang="en-US" altLang="zh-CN" dirty="0" err="1"/>
              <a:t>int</a:t>
            </a:r>
            <a:r>
              <a:rPr lang="en-US" altLang="zh-CN" dirty="0"/>
              <a:t> </a:t>
            </a:r>
            <a:r>
              <a:rPr lang="en-US" altLang="zh-CN" dirty="0" err="1"/>
              <a:t>minNeighbors</a:t>
            </a:r>
            <a:r>
              <a:rPr lang="en-US" altLang="zh-CN" dirty="0"/>
              <a:t> = 3,  </a:t>
            </a:r>
            <a:r>
              <a:rPr lang="en-US" altLang="zh-CN" dirty="0" err="1"/>
              <a:t>int</a:t>
            </a:r>
            <a:r>
              <a:rPr lang="en-US" altLang="zh-CN" dirty="0"/>
              <a:t> flags = 0, Size </a:t>
            </a:r>
            <a:r>
              <a:rPr lang="en-US" altLang="zh-CN" dirty="0" err="1"/>
              <a:t>minSize</a:t>
            </a:r>
            <a:r>
              <a:rPr lang="en-US" altLang="zh-CN" dirty="0"/>
              <a:t> = Size(),	Size </a:t>
            </a:r>
            <a:r>
              <a:rPr lang="en-US" altLang="zh-CN" dirty="0" err="1"/>
              <a:t>maxSize</a:t>
            </a:r>
            <a:r>
              <a:rPr lang="en-US" altLang="zh-CN" dirty="0"/>
              <a:t> = Size())</a:t>
            </a:r>
            <a:endParaRPr lang="zh-CN" altLang="zh-CN" dirty="0"/>
          </a:p>
          <a:p>
            <a:pPr marL="0" indent="0">
              <a:buNone/>
            </a:pPr>
            <a:r>
              <a:rPr lang="zh-CN" altLang="zh-CN" dirty="0"/>
              <a:t>主要参数介绍：</a:t>
            </a:r>
          </a:p>
          <a:p>
            <a:pPr>
              <a:spcBef>
                <a:spcPts val="0"/>
              </a:spcBef>
              <a:buFont typeface="Wingdings" panose="05000000000000000000" pitchFamily="2" charset="2"/>
              <a:buChar char="u"/>
            </a:pPr>
            <a:r>
              <a:rPr lang="en-US" altLang="zh-CN" dirty="0"/>
              <a:t>image</a:t>
            </a:r>
            <a:r>
              <a:rPr lang="zh-CN" altLang="zh-CN" dirty="0"/>
              <a:t>：待检测图片，一般为灰度图像，检测速度较快。</a:t>
            </a:r>
          </a:p>
          <a:p>
            <a:pPr>
              <a:spcBef>
                <a:spcPts val="0"/>
              </a:spcBef>
              <a:buFont typeface="Wingdings" panose="05000000000000000000" pitchFamily="2" charset="2"/>
              <a:buChar char="u"/>
            </a:pPr>
            <a:r>
              <a:rPr lang="en-US" altLang="zh-CN" dirty="0"/>
              <a:t>objects</a:t>
            </a:r>
            <a:r>
              <a:rPr lang="zh-CN" altLang="zh-CN" dirty="0"/>
              <a:t>：被检测物体的矩形框向量组。</a:t>
            </a:r>
          </a:p>
          <a:p>
            <a:pPr>
              <a:spcBef>
                <a:spcPts val="0"/>
              </a:spcBef>
              <a:buFont typeface="Wingdings" panose="05000000000000000000" pitchFamily="2" charset="2"/>
              <a:buChar char="u"/>
            </a:pPr>
            <a:r>
              <a:rPr lang="en-US" altLang="zh-CN" dirty="0" err="1"/>
              <a:t>scaleFactor</a:t>
            </a:r>
            <a:r>
              <a:rPr lang="zh-CN" altLang="zh-CN" dirty="0"/>
              <a:t>：前后两次相继的扫描中，搜索窗口的比例系数。默认为</a:t>
            </a:r>
            <a:r>
              <a:rPr lang="en-US" altLang="zh-CN" dirty="0"/>
              <a:t>1.1</a:t>
            </a:r>
            <a:r>
              <a:rPr lang="zh-CN" altLang="zh-CN" dirty="0"/>
              <a:t>即每次搜索窗口依次扩大</a:t>
            </a:r>
            <a:r>
              <a:rPr lang="en-US" altLang="zh-CN" dirty="0"/>
              <a:t>10%</a:t>
            </a:r>
            <a:r>
              <a:rPr lang="zh-CN" altLang="zh-CN" dirty="0"/>
              <a:t>。</a:t>
            </a:r>
          </a:p>
          <a:p>
            <a:pPr>
              <a:spcBef>
                <a:spcPts val="0"/>
              </a:spcBef>
              <a:buFont typeface="Wingdings" panose="05000000000000000000" pitchFamily="2" charset="2"/>
              <a:buChar char="u"/>
            </a:pPr>
            <a:r>
              <a:rPr lang="en-US" altLang="zh-CN" dirty="0" err="1"/>
              <a:t>minNeighbors</a:t>
            </a:r>
            <a:r>
              <a:rPr lang="zh-CN" altLang="zh-CN" dirty="0"/>
              <a:t>：表示构成检测目标的相邻矩形的最小个数，默认为</a:t>
            </a:r>
            <a:r>
              <a:rPr lang="en-US" altLang="zh-CN" dirty="0"/>
              <a:t>3</a:t>
            </a:r>
            <a:r>
              <a:rPr lang="zh-CN" altLang="zh-CN" dirty="0"/>
              <a:t>个。</a:t>
            </a:r>
          </a:p>
          <a:p>
            <a:pPr>
              <a:spcBef>
                <a:spcPts val="0"/>
              </a:spcBef>
              <a:buFont typeface="Wingdings" panose="05000000000000000000" pitchFamily="2" charset="2"/>
              <a:buChar char="u"/>
            </a:pPr>
            <a:r>
              <a:rPr lang="en-US" altLang="zh-CN" dirty="0"/>
              <a:t>flags</a:t>
            </a:r>
            <a:r>
              <a:rPr lang="zh-CN" altLang="zh-CN" dirty="0"/>
              <a:t>：默认值</a:t>
            </a:r>
            <a:r>
              <a:rPr lang="en-US" altLang="zh-CN" dirty="0"/>
              <a:t>0</a:t>
            </a:r>
            <a:r>
              <a:rPr lang="zh-CN" altLang="zh-CN" dirty="0"/>
              <a:t>。也可以设置为</a:t>
            </a:r>
            <a:r>
              <a:rPr lang="en-US" altLang="zh-CN" dirty="0"/>
              <a:t>CV_HAAR_DO_CANNY_PRUNING</a:t>
            </a:r>
            <a:r>
              <a:rPr lang="zh-CN" altLang="zh-CN" dirty="0"/>
              <a:t>，则函数使用</a:t>
            </a:r>
            <a:r>
              <a:rPr lang="en-US" altLang="zh-CN" dirty="0"/>
              <a:t>Canny</a:t>
            </a:r>
            <a:r>
              <a:rPr lang="zh-CN" altLang="zh-CN" dirty="0"/>
              <a:t>边缘检测来排除边缘过多或过少的区域。</a:t>
            </a:r>
          </a:p>
          <a:p>
            <a:pPr>
              <a:spcBef>
                <a:spcPts val="0"/>
              </a:spcBef>
              <a:buFont typeface="Wingdings" panose="05000000000000000000" pitchFamily="2" charset="2"/>
              <a:buChar char="u"/>
            </a:pPr>
            <a:r>
              <a:rPr lang="en-US" altLang="zh-CN" dirty="0" err="1"/>
              <a:t>minSize</a:t>
            </a:r>
            <a:r>
              <a:rPr lang="zh-CN" altLang="zh-CN" dirty="0"/>
              <a:t>，</a:t>
            </a:r>
            <a:r>
              <a:rPr lang="en-US" altLang="zh-CN" dirty="0" err="1"/>
              <a:t>maxSize</a:t>
            </a:r>
            <a:r>
              <a:rPr lang="en-US" altLang="zh-CN" dirty="0"/>
              <a:t>:</a:t>
            </a:r>
            <a:r>
              <a:rPr lang="zh-CN" altLang="zh-CN" dirty="0"/>
              <a:t>限制目标区域的范围。</a:t>
            </a:r>
          </a:p>
          <a:p>
            <a:pPr marL="0" indent="0">
              <a:buNone/>
            </a:pPr>
            <a:endParaRPr lang="zh-CN" altLang="en-US" dirty="0"/>
          </a:p>
        </p:txBody>
      </p:sp>
    </p:spTree>
    <p:extLst>
      <p:ext uri="{BB962C8B-B14F-4D97-AF65-F5344CB8AC3E}">
        <p14:creationId xmlns:p14="http://schemas.microsoft.com/office/powerpoint/2010/main" val="36177945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zh-CN" altLang="zh-CN" sz="2400" dirty="0"/>
              <a:t>【例</a:t>
            </a:r>
            <a:r>
              <a:rPr lang="en-US" altLang="zh-CN" sz="2400" dirty="0"/>
              <a:t>3.70</a:t>
            </a:r>
            <a:r>
              <a:rPr lang="zh-CN" altLang="zh-CN" sz="2400" dirty="0"/>
              <a:t>】检测摄像头范围内的人脸</a:t>
            </a:r>
            <a:endParaRPr lang="zh-CN" altLang="en-US" sz="2400" dirty="0"/>
          </a:p>
        </p:txBody>
      </p:sp>
      <p:pic>
        <p:nvPicPr>
          <p:cNvPr id="4" name="图片 3"/>
          <p:cNvPicPr/>
          <p:nvPr/>
        </p:nvPicPr>
        <p:blipFill rotWithShape="1">
          <a:blip r:embed="rId2"/>
          <a:srcRect l="24809" t="16833" r="25570" b="11774"/>
          <a:stretch/>
        </p:blipFill>
        <p:spPr bwMode="auto">
          <a:xfrm>
            <a:off x="3041649" y="1824901"/>
            <a:ext cx="5155293" cy="39880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7665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3.5 Scikit learn</a:t>
            </a:r>
            <a:r>
              <a:rPr lang="zh-CN" altLang="en-US" b="0" i="0" u="none" strike="noStrike" kern="100" baseline="0" smtClean="0">
                <a:latin typeface="等线" panose="02010600030101010101" pitchFamily="2" charset="-122"/>
                <a:ea typeface="等线" panose="02010600030101010101" pitchFamily="2" charset="-122"/>
              </a:rPr>
              <a:t>	</a:t>
            </a:r>
            <a:endParaRPr lang="zh-CN" altLang="en-US" b="0" i="0" u="none" strike="noStrike" kern="100" baseline="0" smtClean="0">
              <a:latin typeface="Times New Roman" panose="02020603050405020304" pitchFamily="18" charset="0"/>
              <a:ea typeface="等线" panose="02010600030101010101" pitchFamily="2" charset="-122"/>
            </a:endParaRPr>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496382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3.5.1 SKlearn</a:t>
            </a:r>
            <a:r>
              <a:rPr lang="zh-CN" altLang="en-US" b="0" i="0" u="none" strike="noStrike" kern="100" baseline="0" smtClean="0">
                <a:latin typeface="等线" panose="02010600030101010101" pitchFamily="2" charset="-122"/>
                <a:ea typeface="等线" panose="02010600030101010101" pitchFamily="2" charset="-122"/>
              </a:rPr>
              <a:t>简介</a:t>
            </a:r>
            <a:r>
              <a:rPr lang="zh-CN" altLang="en-US" b="0" i="0" u="none" strike="noStrike" kern="100" baseline="0" smtClean="0">
                <a:latin typeface="Times New Roman" panose="02020603050405020304" pitchFamily="18" charset="0"/>
                <a:ea typeface="等线" panose="02010600030101010101" pitchFamily="2" charset="-122"/>
              </a:rPr>
              <a:t>	</a:t>
            </a:r>
          </a:p>
        </p:txBody>
      </p:sp>
      <p:sp>
        <p:nvSpPr>
          <p:cNvPr id="4" name="文本占位符 2"/>
          <p:cNvSpPr>
            <a:spLocks noGrp="1"/>
          </p:cNvSpPr>
          <p:nvPr>
            <p:ph type="body" idx="1"/>
          </p:nvPr>
        </p:nvSpPr>
        <p:spPr/>
        <p:txBody>
          <a:bodyPr>
            <a:normAutofit/>
          </a:bodyPr>
          <a:lstStyle/>
          <a:p>
            <a:pPr marL="0" indent="0">
              <a:buNone/>
            </a:pPr>
            <a:r>
              <a:rPr lang="fi-FI" altLang="zh-CN" sz="2400" dirty="0"/>
              <a:t>Scikit learn</a:t>
            </a:r>
            <a:r>
              <a:rPr lang="zh-CN" altLang="zh-CN" sz="2400" dirty="0"/>
              <a:t>的简称是</a:t>
            </a:r>
            <a:r>
              <a:rPr lang="fi-FI" altLang="zh-CN" sz="2400" dirty="0" smtClean="0"/>
              <a:t>SKlearn</a:t>
            </a:r>
            <a:r>
              <a:rPr lang="zh-CN" altLang="en-US" sz="2400" dirty="0" smtClean="0"/>
              <a:t>，</a:t>
            </a:r>
            <a:r>
              <a:rPr lang="fi-FI" altLang="zh-CN" sz="2400" dirty="0"/>
              <a:t>Python</a:t>
            </a:r>
            <a:r>
              <a:rPr lang="zh-CN" altLang="zh-CN" sz="2400" dirty="0"/>
              <a:t>中实现</a:t>
            </a:r>
            <a:r>
              <a:rPr lang="zh-CN" altLang="zh-CN" sz="2400" dirty="0">
                <a:solidFill>
                  <a:srgbClr val="FF0000"/>
                </a:solidFill>
              </a:rPr>
              <a:t>机器学习的模块</a:t>
            </a:r>
            <a:r>
              <a:rPr lang="zh-CN" altLang="zh-CN" sz="2400" dirty="0" smtClean="0"/>
              <a:t>。</a:t>
            </a:r>
            <a:endParaRPr lang="en-US" altLang="zh-CN" sz="2400" dirty="0" smtClean="0"/>
          </a:p>
          <a:p>
            <a:pPr marL="0" indent="0">
              <a:buNone/>
            </a:pPr>
            <a:r>
              <a:rPr lang="zh-CN" altLang="zh-CN" sz="2400" dirty="0"/>
              <a:t>建立在</a:t>
            </a:r>
            <a:r>
              <a:rPr lang="fi-FI" altLang="zh-CN" sz="2400" dirty="0"/>
              <a:t> NumPy</a:t>
            </a:r>
            <a:r>
              <a:rPr lang="zh-CN" altLang="zh-CN" sz="2400" dirty="0"/>
              <a:t>、</a:t>
            </a:r>
            <a:r>
              <a:rPr lang="fi-FI" altLang="zh-CN" sz="2400" dirty="0"/>
              <a:t>SciPy </a:t>
            </a:r>
            <a:r>
              <a:rPr lang="zh-CN" altLang="zh-CN" sz="2400" dirty="0"/>
              <a:t>和 </a:t>
            </a:r>
            <a:r>
              <a:rPr lang="fi-FI" altLang="zh-CN" sz="2400" dirty="0"/>
              <a:t>Matplotlib</a:t>
            </a:r>
            <a:r>
              <a:rPr lang="zh-CN" altLang="zh-CN" sz="2400" dirty="0"/>
              <a:t>的基础上。</a:t>
            </a:r>
            <a:r>
              <a:rPr lang="en-US" altLang="zh-CN" sz="2400" dirty="0" err="1"/>
              <a:t>SKlearn</a:t>
            </a:r>
            <a:r>
              <a:rPr lang="zh-CN" altLang="zh-CN" sz="2400" dirty="0"/>
              <a:t>包含了</a:t>
            </a:r>
            <a:r>
              <a:rPr lang="zh-CN" altLang="zh-CN" sz="2400" dirty="0" smtClean="0"/>
              <a:t>许多最</a:t>
            </a:r>
            <a:r>
              <a:rPr lang="zh-CN" altLang="zh-CN" sz="2400" dirty="0"/>
              <a:t>常见的机器学习算法，例如分类、回归、聚类、数据降维、数据预处理</a:t>
            </a:r>
            <a:r>
              <a:rPr lang="zh-CN" altLang="zh-CN" sz="2400" dirty="0" smtClean="0"/>
              <a:t>等。</a:t>
            </a:r>
            <a:endParaRPr lang="en-US" altLang="zh-CN" sz="2400" dirty="0" smtClean="0"/>
          </a:p>
          <a:p>
            <a:pPr marL="0" indent="0">
              <a:buNone/>
            </a:pPr>
            <a:r>
              <a:rPr lang="zh-CN" altLang="en-US" sz="2400" dirty="0" smtClean="0"/>
              <a:t>官方网站：</a:t>
            </a:r>
            <a:r>
              <a:rPr lang="fi-FI" altLang="zh-CN" sz="2400" u="sng" dirty="0" smtClean="0"/>
              <a:t>http</a:t>
            </a:r>
            <a:r>
              <a:rPr lang="fi-FI" altLang="zh-CN" sz="2400" u="sng" dirty="0"/>
              <a:t>://scikit-learn.org</a:t>
            </a:r>
            <a:endParaRPr lang="zh-CN" altLang="zh-CN" sz="2400" u="sng" dirty="0"/>
          </a:p>
          <a:p>
            <a:pPr marL="0" indent="0">
              <a:buNone/>
            </a:pPr>
            <a:endParaRPr lang="en-US" altLang="zh-CN" sz="2400" dirty="0" smtClean="0"/>
          </a:p>
          <a:p>
            <a:pPr marL="0" indent="0">
              <a:buNone/>
            </a:pPr>
            <a:endParaRPr lang="zh-CN" altLang="en-US" sz="2400" dirty="0"/>
          </a:p>
        </p:txBody>
      </p:sp>
    </p:spTree>
    <p:extLst>
      <p:ext uri="{BB962C8B-B14F-4D97-AF65-F5344CB8AC3E}">
        <p14:creationId xmlns:p14="http://schemas.microsoft.com/office/powerpoint/2010/main" val="23051931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https://morvanzhou.github.io/static/results/sklearn/2_1_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840" y="162082"/>
            <a:ext cx="9646558" cy="6319886"/>
          </a:xfrm>
          <a:prstGeom prst="rect">
            <a:avLst/>
          </a:prstGeom>
          <a:noFill/>
          <a:ln>
            <a:noFill/>
          </a:ln>
        </p:spPr>
      </p:pic>
      <p:sp>
        <p:nvSpPr>
          <p:cNvPr id="6" name="标题 1"/>
          <p:cNvSpPr txBox="1">
            <a:spLocks/>
          </p:cNvSpPr>
          <p:nvPr/>
        </p:nvSpPr>
        <p:spPr>
          <a:xfrm>
            <a:off x="3797298" y="5620291"/>
            <a:ext cx="5260075" cy="699595"/>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3200" b="1" i="0" kern="1200" baseline="0">
                <a:solidFill>
                  <a:schemeClr val="tx1">
                    <a:lumMod val="65000"/>
                    <a:lumOff val="35000"/>
                  </a:schemeClr>
                </a:solidFill>
                <a:effectLst/>
                <a:latin typeface="Arial Black" panose="020B0A04020102020204" pitchFamily="34" charset="0"/>
                <a:ea typeface="微软雅黑" panose="020B0503020204020204" pitchFamily="34" charset="-122"/>
                <a:cs typeface="+mj-cs"/>
              </a:defRPr>
            </a:lvl1pPr>
          </a:lstStyle>
          <a:p>
            <a:r>
              <a:rPr lang="fi-FI" altLang="zh-CN" dirty="0" smtClean="0">
                <a:solidFill>
                  <a:srgbClr val="7030A0"/>
                </a:solidFill>
              </a:rPr>
              <a:t>Scikit learn</a:t>
            </a:r>
            <a:r>
              <a:rPr lang="zh-CN" altLang="zh-CN" dirty="0" smtClean="0">
                <a:solidFill>
                  <a:srgbClr val="7030A0"/>
                </a:solidFill>
              </a:rPr>
              <a:t>算法地图</a:t>
            </a:r>
            <a:endParaRPr lang="zh-CN" altLang="en-US" dirty="0">
              <a:solidFill>
                <a:srgbClr val="7030A0"/>
              </a:solidFill>
            </a:endParaRPr>
          </a:p>
        </p:txBody>
      </p:sp>
    </p:spTree>
    <p:extLst>
      <p:ext uri="{BB962C8B-B14F-4D97-AF65-F5344CB8AC3E}">
        <p14:creationId xmlns:p14="http://schemas.microsoft.com/office/powerpoint/2010/main" val="30058702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3.5.2 SKlearn</a:t>
            </a:r>
            <a:r>
              <a:rPr lang="zh-CN" altLang="en-US" b="0" i="0" u="none" strike="noStrike" kern="100" baseline="0" smtClean="0">
                <a:latin typeface="等线" panose="02010600030101010101" pitchFamily="2" charset="-122"/>
                <a:ea typeface="等线" panose="02010600030101010101" pitchFamily="2" charset="-122"/>
              </a:rPr>
              <a:t>的一般步骤</a:t>
            </a:r>
            <a:r>
              <a:rPr lang="zh-CN" altLang="en-US" b="0" i="0" u="none" strike="noStrike" kern="100" baseline="0" smtClean="0">
                <a:latin typeface="Times New Roman" panose="02020603050405020304" pitchFamily="18" charset="0"/>
                <a:ea typeface="等线" panose="02010600030101010101" pitchFamily="2" charset="-122"/>
              </a:rPr>
              <a:t>	</a:t>
            </a:r>
          </a:p>
        </p:txBody>
      </p:sp>
      <p:sp>
        <p:nvSpPr>
          <p:cNvPr id="3" name="文本占位符 2"/>
          <p:cNvSpPr>
            <a:spLocks noGrp="1"/>
          </p:cNvSpPr>
          <p:nvPr>
            <p:ph type="body" idx="1"/>
          </p:nvPr>
        </p:nvSpPr>
        <p:spPr/>
        <p:txBody>
          <a:bodyPr>
            <a:normAutofit/>
          </a:bodyPr>
          <a:lstStyle/>
          <a:p>
            <a:pPr marL="0" indent="0">
              <a:buNone/>
            </a:pPr>
            <a:r>
              <a:rPr lang="en-US" altLang="zh-CN" sz="2400" dirty="0" smtClean="0"/>
              <a:t>1.</a:t>
            </a:r>
            <a:r>
              <a:rPr lang="zh-CN" altLang="zh-CN" sz="2400" dirty="0" smtClean="0"/>
              <a:t>获取</a:t>
            </a:r>
            <a:r>
              <a:rPr lang="zh-CN" altLang="zh-CN" sz="2400" dirty="0"/>
              <a:t>数据，创建数据集</a:t>
            </a:r>
          </a:p>
          <a:p>
            <a:pPr marL="0" indent="0">
              <a:buNone/>
            </a:pPr>
            <a:r>
              <a:rPr lang="en-US" altLang="zh-CN" sz="2400" dirty="0"/>
              <a:t>2. </a:t>
            </a:r>
            <a:r>
              <a:rPr lang="zh-CN" altLang="zh-CN" sz="2400" dirty="0"/>
              <a:t>数据预处理</a:t>
            </a:r>
          </a:p>
          <a:p>
            <a:pPr marL="0" indent="0">
              <a:buNone/>
            </a:pPr>
            <a:r>
              <a:rPr lang="en-US" altLang="zh-CN" sz="2400" dirty="0"/>
              <a:t>3.</a:t>
            </a:r>
            <a:r>
              <a:rPr lang="zh-CN" altLang="zh-CN" sz="2400" dirty="0"/>
              <a:t>数据集拆分</a:t>
            </a:r>
          </a:p>
          <a:p>
            <a:pPr marL="0" indent="0">
              <a:buNone/>
            </a:pPr>
            <a:r>
              <a:rPr lang="en-US" altLang="zh-CN" sz="2400" dirty="0"/>
              <a:t>4. </a:t>
            </a:r>
            <a:r>
              <a:rPr lang="zh-CN" altLang="zh-CN" sz="2400" dirty="0"/>
              <a:t>定义模型</a:t>
            </a:r>
          </a:p>
          <a:p>
            <a:pPr marL="0" indent="0">
              <a:buNone/>
            </a:pPr>
            <a:r>
              <a:rPr lang="en-US" altLang="zh-CN" sz="2400" dirty="0"/>
              <a:t>5. </a:t>
            </a:r>
            <a:r>
              <a:rPr lang="zh-CN" altLang="zh-CN" sz="2400" dirty="0"/>
              <a:t>模型评估与选择</a:t>
            </a:r>
          </a:p>
          <a:p>
            <a:pPr marL="0" indent="0">
              <a:buNone/>
            </a:pPr>
            <a:endParaRPr lang="zh-CN" altLang="en-US" sz="2400" dirty="0"/>
          </a:p>
        </p:txBody>
      </p:sp>
    </p:spTree>
    <p:extLst>
      <p:ext uri="{BB962C8B-B14F-4D97-AF65-F5344CB8AC3E}">
        <p14:creationId xmlns:p14="http://schemas.microsoft.com/office/powerpoint/2010/main" val="973718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r>
              <a:rPr lang="zh-CN" altLang="zh-CN" sz="2400" dirty="0" smtClean="0"/>
              <a:t>获取</a:t>
            </a:r>
            <a:r>
              <a:rPr lang="zh-CN" altLang="zh-CN" sz="2400" dirty="0"/>
              <a:t>数据，创建数据集</a:t>
            </a:r>
          </a:p>
          <a:p>
            <a:pPr marL="0" indent="0">
              <a:buNone/>
            </a:pPr>
            <a:r>
              <a:rPr lang="en-US" altLang="zh-CN" sz="2400" dirty="0" err="1"/>
              <a:t>SKlearn</a:t>
            </a:r>
            <a:r>
              <a:rPr lang="zh-CN" altLang="zh-CN" sz="2400" dirty="0"/>
              <a:t>提供了一个强大的数据库，包含了很多经典数据</a:t>
            </a:r>
            <a:r>
              <a:rPr lang="zh-CN" altLang="zh-CN" sz="2400" dirty="0" smtClean="0"/>
              <a:t>集。可以</a:t>
            </a:r>
            <a:r>
              <a:rPr lang="zh-CN" altLang="zh-CN" sz="2400" dirty="0"/>
              <a:t>通过包含</a:t>
            </a:r>
            <a:r>
              <a:rPr lang="en-US" altLang="zh-CN" sz="2400" dirty="0" err="1" smtClean="0">
                <a:solidFill>
                  <a:srgbClr val="FF0000"/>
                </a:solidFill>
              </a:rPr>
              <a:t>SKlearn.datasets</a:t>
            </a:r>
            <a:r>
              <a:rPr lang="zh-CN" altLang="zh-CN" sz="2400" dirty="0"/>
              <a:t>使用这个数据库。</a:t>
            </a:r>
          </a:p>
          <a:p>
            <a:pPr marL="0" indent="0">
              <a:buNone/>
            </a:pPr>
            <a:endParaRPr lang="zh-CN" altLang="en-US" sz="2400" dirty="0"/>
          </a:p>
        </p:txBody>
      </p:sp>
    </p:spTree>
    <p:extLst>
      <p:ext uri="{BB962C8B-B14F-4D97-AF65-F5344CB8AC3E}">
        <p14:creationId xmlns:p14="http://schemas.microsoft.com/office/powerpoint/2010/main" val="3226014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a:xfrm>
            <a:off x="318656" y="862152"/>
            <a:ext cx="11056060" cy="5193212"/>
          </a:xfrm>
        </p:spPr>
        <p:txBody>
          <a:bodyPr>
            <a:noAutofit/>
          </a:bodyPr>
          <a:lstStyle/>
          <a:p>
            <a:pPr marL="0" indent="0">
              <a:buNone/>
            </a:pPr>
            <a:r>
              <a:rPr lang="zh-CN" altLang="zh-CN" sz="2400" dirty="0"/>
              <a:t>使用比较著名的是鸢尾花数据集，调用如下：</a:t>
            </a:r>
          </a:p>
          <a:p>
            <a:pPr marL="785792" lvl="2" indent="0">
              <a:buNone/>
            </a:pPr>
            <a:r>
              <a:rPr lang="en-US" altLang="zh-CN" sz="2400" dirty="0"/>
              <a:t>from </a:t>
            </a:r>
            <a:r>
              <a:rPr lang="en-US" altLang="zh-CN" sz="2400" dirty="0" err="1"/>
              <a:t>sklearn.datasets</a:t>
            </a:r>
            <a:r>
              <a:rPr lang="en-US" altLang="zh-CN" sz="2400" dirty="0"/>
              <a:t> import </a:t>
            </a:r>
            <a:r>
              <a:rPr lang="en-US" altLang="zh-CN" sz="2400" dirty="0" err="1"/>
              <a:t>load_iris</a:t>
            </a:r>
            <a:endParaRPr lang="zh-CN" altLang="zh-CN" sz="2400" dirty="0"/>
          </a:p>
          <a:p>
            <a:pPr marL="785792" lvl="2" indent="0">
              <a:buNone/>
            </a:pPr>
            <a:r>
              <a:rPr lang="en-US" altLang="zh-CN" sz="2400" dirty="0"/>
              <a:t>data = </a:t>
            </a:r>
            <a:r>
              <a:rPr lang="en-US" altLang="zh-CN" sz="2400" dirty="0" err="1"/>
              <a:t>load_iris</a:t>
            </a:r>
            <a:r>
              <a:rPr lang="en-US" altLang="zh-CN" sz="2400" dirty="0"/>
              <a:t>()</a:t>
            </a:r>
            <a:endParaRPr lang="zh-CN" altLang="zh-CN" sz="2400" dirty="0"/>
          </a:p>
          <a:p>
            <a:pPr marL="0" indent="0">
              <a:buNone/>
            </a:pPr>
            <a:r>
              <a:rPr lang="zh-CN" altLang="zh-CN" sz="2400" dirty="0"/>
              <a:t>或者</a:t>
            </a:r>
          </a:p>
          <a:p>
            <a:pPr marL="785792" lvl="2" indent="0">
              <a:buNone/>
            </a:pPr>
            <a:r>
              <a:rPr lang="en-US" altLang="zh-CN" sz="2400" dirty="0"/>
              <a:t>from </a:t>
            </a:r>
            <a:r>
              <a:rPr lang="en-US" altLang="zh-CN" sz="2400" dirty="0" err="1"/>
              <a:t>sklearn</a:t>
            </a:r>
            <a:r>
              <a:rPr lang="en-US" altLang="zh-CN" sz="2400" dirty="0"/>
              <a:t> import datasets</a:t>
            </a:r>
            <a:endParaRPr lang="zh-CN" altLang="zh-CN" sz="2400" dirty="0"/>
          </a:p>
          <a:p>
            <a:pPr marL="785792" lvl="2" indent="0">
              <a:buNone/>
            </a:pPr>
            <a:r>
              <a:rPr lang="en-US" altLang="zh-CN" sz="2400" dirty="0" err="1"/>
              <a:t>boston</a:t>
            </a:r>
            <a:r>
              <a:rPr lang="en-US" altLang="zh-CN" sz="2400" dirty="0"/>
              <a:t> = datasets. </a:t>
            </a:r>
            <a:r>
              <a:rPr lang="en-US" altLang="zh-CN" sz="2400" dirty="0" err="1"/>
              <a:t>load_iris</a:t>
            </a:r>
            <a:r>
              <a:rPr lang="en-US" altLang="zh-CN" sz="2400" dirty="0"/>
              <a:t>()</a:t>
            </a:r>
            <a:endParaRPr lang="zh-CN" altLang="zh-CN" sz="2400" dirty="0"/>
          </a:p>
          <a:p>
            <a:pPr marL="0" indent="0">
              <a:buNone/>
            </a:pPr>
            <a:r>
              <a:rPr lang="zh-CN" altLang="zh-CN" sz="2400" dirty="0"/>
              <a:t>另一个经典的波士顿房价数据集，代码如下：</a:t>
            </a:r>
          </a:p>
          <a:p>
            <a:pPr marL="785792" lvl="2" indent="0">
              <a:buNone/>
            </a:pPr>
            <a:r>
              <a:rPr lang="en-US" altLang="zh-CN" sz="2400" dirty="0"/>
              <a:t>from </a:t>
            </a:r>
            <a:r>
              <a:rPr lang="en-US" altLang="zh-CN" sz="2400" dirty="0" err="1"/>
              <a:t>sklearn.datasets</a:t>
            </a:r>
            <a:r>
              <a:rPr lang="en-US" altLang="zh-CN" sz="2400" dirty="0"/>
              <a:t> import </a:t>
            </a:r>
            <a:r>
              <a:rPr lang="en-US" altLang="zh-CN" sz="2400" dirty="0" err="1"/>
              <a:t>load_boston</a:t>
            </a:r>
            <a:endParaRPr lang="zh-CN" altLang="zh-CN" sz="2400" dirty="0"/>
          </a:p>
          <a:p>
            <a:pPr marL="785792" lvl="2" indent="0">
              <a:buNone/>
            </a:pPr>
            <a:r>
              <a:rPr lang="en-US" altLang="zh-CN" sz="2400" dirty="0" err="1"/>
              <a:t>boston</a:t>
            </a:r>
            <a:r>
              <a:rPr lang="en-US" altLang="zh-CN" sz="2400" dirty="0"/>
              <a:t> = </a:t>
            </a:r>
            <a:r>
              <a:rPr lang="en-US" altLang="zh-CN" sz="2400" dirty="0" err="1"/>
              <a:t>load_boston</a:t>
            </a:r>
            <a:r>
              <a:rPr lang="en-US" altLang="zh-CN" sz="2400" dirty="0"/>
              <a:t>()</a:t>
            </a:r>
            <a:endParaRPr lang="zh-CN" altLang="zh-CN" sz="2400" dirty="0"/>
          </a:p>
          <a:p>
            <a:pPr marL="0" indent="0">
              <a:buNone/>
            </a:pPr>
            <a:r>
              <a:rPr lang="zh-CN" altLang="zh-CN" sz="2400" dirty="0"/>
              <a:t>或者</a:t>
            </a:r>
          </a:p>
          <a:p>
            <a:pPr marL="785792" lvl="2" indent="0">
              <a:buNone/>
            </a:pPr>
            <a:r>
              <a:rPr lang="en-US" altLang="zh-CN" sz="2400" dirty="0"/>
              <a:t>from </a:t>
            </a:r>
            <a:r>
              <a:rPr lang="en-US" altLang="zh-CN" sz="2400" dirty="0" err="1"/>
              <a:t>sklearn</a:t>
            </a:r>
            <a:r>
              <a:rPr lang="en-US" altLang="zh-CN" sz="2400" dirty="0"/>
              <a:t> import datasets</a:t>
            </a:r>
            <a:endParaRPr lang="zh-CN" altLang="zh-CN" sz="2400" dirty="0"/>
          </a:p>
          <a:p>
            <a:pPr marL="785792" lvl="2" indent="0">
              <a:buNone/>
            </a:pPr>
            <a:r>
              <a:rPr lang="en-US" altLang="zh-CN" sz="2400" dirty="0" err="1"/>
              <a:t>boston</a:t>
            </a:r>
            <a:r>
              <a:rPr lang="en-US" altLang="zh-CN" sz="2400" dirty="0"/>
              <a:t> = </a:t>
            </a:r>
            <a:r>
              <a:rPr lang="en-US" altLang="zh-CN" sz="2400" dirty="0" err="1"/>
              <a:t>datasets.load_boston</a:t>
            </a:r>
            <a:r>
              <a:rPr lang="en-US" altLang="zh-CN" sz="2400" dirty="0"/>
              <a:t>()</a:t>
            </a:r>
            <a:endParaRPr lang="zh-CN" altLang="zh-CN" sz="2400" dirty="0"/>
          </a:p>
          <a:p>
            <a:pPr marL="0" indent="0">
              <a:buNone/>
            </a:pPr>
            <a:endParaRPr lang="zh-CN" altLang="en-US" sz="2400" dirty="0"/>
          </a:p>
        </p:txBody>
      </p:sp>
      <p:pic>
        <p:nvPicPr>
          <p:cNvPr id="4" name="图片 3" descr="C:\Users\52257\Desktop\introduction_to_ml_with_python-master\山鸢尾.jpeg"/>
          <p:cNvPicPr/>
          <p:nvPr/>
        </p:nvPicPr>
        <p:blipFill rotWithShape="1">
          <a:blip r:embed="rId2" cstate="print">
            <a:extLst>
              <a:ext uri="{28A0092B-C50C-407E-A947-70E740481C1C}">
                <a14:useLocalDpi xmlns:a14="http://schemas.microsoft.com/office/drawing/2010/main" val="0"/>
              </a:ext>
            </a:extLst>
          </a:blip>
          <a:srcRect t="4198" b="2523"/>
          <a:stretch/>
        </p:blipFill>
        <p:spPr bwMode="auto">
          <a:xfrm>
            <a:off x="6224533" y="1661254"/>
            <a:ext cx="5731527" cy="1797504"/>
          </a:xfrm>
          <a:prstGeom prst="rect">
            <a:avLst/>
          </a:prstGeom>
          <a:noFill/>
          <a:ln>
            <a:noFill/>
          </a:ln>
          <a:extLst>
            <a:ext uri="{53640926-AAD7-44D8-BBD7-CCE9431645EC}">
              <a14:shadowObscured xmlns:a14="http://schemas.microsoft.com/office/drawing/2010/main"/>
            </a:ext>
          </a:extLst>
        </p:spPr>
      </p:pic>
      <p:sp>
        <p:nvSpPr>
          <p:cNvPr id="5" name="矩形 4"/>
          <p:cNvSpPr/>
          <p:nvPr/>
        </p:nvSpPr>
        <p:spPr>
          <a:xfrm>
            <a:off x="6528508" y="3481589"/>
            <a:ext cx="5427552" cy="461665"/>
          </a:xfrm>
          <a:prstGeom prst="rect">
            <a:avLst/>
          </a:prstGeom>
        </p:spPr>
        <p:txBody>
          <a:bodyPr wrap="square">
            <a:spAutoFit/>
          </a:bodyPr>
          <a:lstStyle/>
          <a:p>
            <a:pPr indent="266700" algn="just">
              <a:lnSpc>
                <a:spcPct val="150000"/>
              </a:lnSpc>
              <a:spcAft>
                <a:spcPts val="0"/>
              </a:spcAft>
            </a:pPr>
            <a:r>
              <a:rPr lang="zh-CN" altLang="zh-CN" sz="1600" b="1" kern="100" dirty="0">
                <a:solidFill>
                  <a:srgbClr val="7030A0"/>
                </a:solidFill>
                <a:latin typeface="Calibri" panose="020F0502020204030204" pitchFamily="34" charset="0"/>
                <a:ea typeface="宋体" panose="02010600030101010101" pitchFamily="2" charset="-122"/>
                <a:cs typeface="Arial" panose="020B0604020202020204" pitchFamily="34" charset="0"/>
              </a:rPr>
              <a:t>从左到右依次为：山</a:t>
            </a:r>
            <a:r>
              <a:rPr lang="zh-CN" altLang="zh-CN" sz="1600" b="1" kern="100" dirty="0" smtClean="0">
                <a:solidFill>
                  <a:srgbClr val="7030A0"/>
                </a:solidFill>
                <a:latin typeface="Calibri" panose="020F0502020204030204" pitchFamily="34" charset="0"/>
                <a:ea typeface="宋体" panose="02010600030101010101" pitchFamily="2" charset="-122"/>
                <a:cs typeface="Arial" panose="020B0604020202020204" pitchFamily="34" charset="0"/>
              </a:rPr>
              <a:t>鸢尾、</a:t>
            </a:r>
            <a:r>
              <a:rPr lang="zh-CN" altLang="zh-CN" sz="1600" b="1" kern="100" dirty="0">
                <a:solidFill>
                  <a:srgbClr val="7030A0"/>
                </a:solidFill>
                <a:latin typeface="Calibri" panose="020F0502020204030204" pitchFamily="34" charset="0"/>
                <a:ea typeface="宋体" panose="02010600030101010101" pitchFamily="2" charset="-122"/>
                <a:cs typeface="Arial" panose="020B0604020202020204" pitchFamily="34" charset="0"/>
              </a:rPr>
              <a:t>变色</a:t>
            </a:r>
            <a:r>
              <a:rPr lang="zh-CN" altLang="zh-CN" sz="1600" b="1" kern="100" dirty="0" smtClean="0">
                <a:solidFill>
                  <a:srgbClr val="7030A0"/>
                </a:solidFill>
                <a:latin typeface="Calibri" panose="020F0502020204030204" pitchFamily="34" charset="0"/>
                <a:ea typeface="宋体" panose="02010600030101010101" pitchFamily="2" charset="-122"/>
                <a:cs typeface="Arial" panose="020B0604020202020204" pitchFamily="34" charset="0"/>
              </a:rPr>
              <a:t>鸢尾和</a:t>
            </a:r>
            <a:r>
              <a:rPr lang="zh-CN" altLang="zh-CN" sz="1600" b="1" kern="100" dirty="0">
                <a:solidFill>
                  <a:srgbClr val="7030A0"/>
                </a:solidFill>
                <a:latin typeface="Calibri" panose="020F0502020204030204" pitchFamily="34" charset="0"/>
                <a:ea typeface="宋体" panose="02010600030101010101" pitchFamily="2" charset="-122"/>
                <a:cs typeface="Arial" panose="020B0604020202020204" pitchFamily="34" charset="0"/>
              </a:rPr>
              <a:t>维吉尼亚</a:t>
            </a:r>
            <a:r>
              <a:rPr lang="zh-CN" altLang="zh-CN" sz="1600" b="1" kern="100" dirty="0" smtClean="0">
                <a:solidFill>
                  <a:srgbClr val="7030A0"/>
                </a:solidFill>
                <a:latin typeface="Calibri" panose="020F0502020204030204" pitchFamily="34" charset="0"/>
                <a:ea typeface="宋体" panose="02010600030101010101" pitchFamily="2" charset="-122"/>
                <a:cs typeface="Arial" panose="020B0604020202020204" pitchFamily="34" charset="0"/>
              </a:rPr>
              <a:t>鸢尾</a:t>
            </a:r>
            <a:endParaRPr lang="zh-CN" altLang="zh-CN" sz="2000" b="1" kern="100" dirty="0">
              <a:solidFill>
                <a:srgbClr val="7030A0"/>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17845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00" baseline="0" smtClean="0">
                <a:latin typeface="等线" panose="02010600030101010101" pitchFamily="2" charset="-122"/>
                <a:ea typeface="等线" panose="02010600030101010101" pitchFamily="2" charset="-122"/>
              </a:rPr>
              <a:t>第</a:t>
            </a:r>
            <a:r>
              <a:rPr lang="en-US" altLang="zh-CN" b="0" i="0" u="none" strike="noStrike" kern="100" baseline="0" smtClean="0">
                <a:latin typeface="等线" panose="02010600030101010101" pitchFamily="2" charset="-122"/>
                <a:ea typeface="等线" panose="02010600030101010101" pitchFamily="2" charset="-122"/>
              </a:rPr>
              <a:t>3</a:t>
            </a:r>
            <a:r>
              <a:rPr lang="zh-CN" altLang="en-US" b="0" i="0" u="none" strike="noStrike" kern="100" baseline="0" smtClean="0">
                <a:latin typeface="等线" panose="02010600030101010101" pitchFamily="2" charset="-122"/>
                <a:ea typeface="等线" panose="02010600030101010101" pitchFamily="2" charset="-122"/>
              </a:rPr>
              <a:t>章 </a:t>
            </a:r>
            <a:r>
              <a:rPr lang="en-US" altLang="zh-CN" b="0" i="0" u="none" strike="noStrike" kern="100" baseline="0" smtClean="0">
                <a:latin typeface="等线" panose="02010600030101010101" pitchFamily="2" charset="-122"/>
                <a:ea typeface="等线" panose="02010600030101010101" pitchFamily="2" charset="-122"/>
              </a:rPr>
              <a:t>Python</a:t>
            </a:r>
            <a:r>
              <a:rPr lang="zh-CN" altLang="en-US" b="0" i="0" u="none" strike="noStrike" kern="100" baseline="0" smtClean="0">
                <a:latin typeface="等线" panose="02010600030101010101" pitchFamily="2" charset="-122"/>
                <a:ea typeface="等线" panose="02010600030101010101" pitchFamily="2" charset="-122"/>
              </a:rPr>
              <a:t>常用机器学习库</a:t>
            </a:r>
            <a:r>
              <a:rPr lang="zh-CN" altLang="en-US" b="0" i="0" u="none" strike="noStrike" kern="100" baseline="0" smtClean="0">
                <a:latin typeface="Times New Roman" panose="02020603050405020304" pitchFamily="18" charset="0"/>
                <a:ea typeface="等线" panose="02010600030101010101" pitchFamily="2" charset="-122"/>
              </a:rPr>
              <a:t>	</a:t>
            </a:r>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38477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8799" y="162558"/>
            <a:ext cx="11056060" cy="327300"/>
          </a:xfrm>
        </p:spPr>
        <p:txBody>
          <a:bodyPr>
            <a:normAutofit fontScale="90000"/>
          </a:bodyPr>
          <a:lstStyle/>
          <a:p>
            <a:endParaRPr lang="zh-CN" altLang="en-US" dirty="0"/>
          </a:p>
        </p:txBody>
      </p:sp>
      <p:sp>
        <p:nvSpPr>
          <p:cNvPr id="3" name="文本占位符 2"/>
          <p:cNvSpPr>
            <a:spLocks noGrp="1"/>
          </p:cNvSpPr>
          <p:nvPr>
            <p:ph type="body" idx="1"/>
          </p:nvPr>
        </p:nvSpPr>
        <p:spPr>
          <a:xfrm>
            <a:off x="558799" y="560013"/>
            <a:ext cx="11056060" cy="5193212"/>
          </a:xfrm>
        </p:spPr>
        <p:txBody>
          <a:bodyPr>
            <a:noAutofit/>
          </a:bodyPr>
          <a:lstStyle/>
          <a:p>
            <a:pPr marL="0" indent="0">
              <a:lnSpc>
                <a:spcPct val="100000"/>
              </a:lnSpc>
              <a:spcBef>
                <a:spcPts val="0"/>
              </a:spcBef>
              <a:buNone/>
            </a:pPr>
            <a:r>
              <a:rPr lang="zh-CN" altLang="zh-CN" sz="1800" dirty="0"/>
              <a:t>【例</a:t>
            </a:r>
            <a:r>
              <a:rPr lang="en-US" altLang="zh-CN" sz="1800" dirty="0"/>
              <a:t>3.71</a:t>
            </a:r>
            <a:r>
              <a:rPr lang="zh-CN" altLang="zh-CN" sz="1800" dirty="0"/>
              <a:t>】查看</a:t>
            </a:r>
            <a:r>
              <a:rPr lang="en-US" altLang="zh-CN" sz="1800" dirty="0"/>
              <a:t>iris</a:t>
            </a:r>
            <a:r>
              <a:rPr lang="zh-CN" altLang="zh-CN" sz="1800" dirty="0"/>
              <a:t>数据集。</a:t>
            </a:r>
          </a:p>
          <a:p>
            <a:pPr marL="785792" lvl="2" indent="0">
              <a:lnSpc>
                <a:spcPct val="100000"/>
              </a:lnSpc>
              <a:buNone/>
            </a:pPr>
            <a:r>
              <a:rPr lang="en-US" altLang="zh-CN" sz="1800" dirty="0"/>
              <a:t>import pandas as </a:t>
            </a:r>
            <a:r>
              <a:rPr lang="en-US" altLang="zh-CN" sz="1800" dirty="0" err="1"/>
              <a:t>pd</a:t>
            </a:r>
            <a:endParaRPr lang="zh-CN" altLang="zh-CN" sz="1800" dirty="0"/>
          </a:p>
          <a:p>
            <a:pPr marL="785792" lvl="2" indent="0">
              <a:lnSpc>
                <a:spcPct val="100000"/>
              </a:lnSpc>
              <a:buNone/>
            </a:pPr>
            <a:r>
              <a:rPr lang="en-US" altLang="zh-CN" sz="1800" dirty="0"/>
              <a:t>import </a:t>
            </a:r>
            <a:r>
              <a:rPr lang="en-US" altLang="zh-CN" sz="1800" dirty="0" err="1"/>
              <a:t>matplotlib.pyplot</a:t>
            </a:r>
            <a:r>
              <a:rPr lang="en-US" altLang="zh-CN" sz="1800" dirty="0"/>
              <a:t> as </a:t>
            </a:r>
            <a:r>
              <a:rPr lang="en-US" altLang="zh-CN" sz="1800" dirty="0" err="1"/>
              <a:t>plt</a:t>
            </a:r>
            <a:endParaRPr lang="zh-CN" altLang="zh-CN" sz="1800" dirty="0"/>
          </a:p>
          <a:p>
            <a:pPr marL="785792" lvl="2" indent="0">
              <a:lnSpc>
                <a:spcPct val="100000"/>
              </a:lnSpc>
              <a:buNone/>
            </a:pPr>
            <a:r>
              <a:rPr lang="en-US" altLang="zh-CN" sz="1800" dirty="0"/>
              <a:t>import </a:t>
            </a:r>
            <a:r>
              <a:rPr lang="en-US" altLang="zh-CN" sz="1800" dirty="0" err="1"/>
              <a:t>numpy</a:t>
            </a:r>
            <a:r>
              <a:rPr lang="en-US" altLang="zh-CN" sz="1800" dirty="0"/>
              <a:t> as np</a:t>
            </a:r>
            <a:endParaRPr lang="zh-CN" altLang="zh-CN" sz="1800" dirty="0"/>
          </a:p>
          <a:p>
            <a:pPr marL="785792" lvl="2" indent="0">
              <a:lnSpc>
                <a:spcPct val="100000"/>
              </a:lnSpc>
              <a:buNone/>
            </a:pPr>
            <a:r>
              <a:rPr lang="en-US" altLang="zh-CN" sz="1800" dirty="0" err="1"/>
              <a:t>df</a:t>
            </a:r>
            <a:r>
              <a:rPr lang="en-US" altLang="zh-CN" sz="1800" dirty="0"/>
              <a:t> = </a:t>
            </a:r>
            <a:r>
              <a:rPr lang="en-US" altLang="zh-CN" sz="1800" dirty="0" err="1"/>
              <a:t>pd.read_csv</a:t>
            </a:r>
            <a:r>
              <a:rPr lang="en-US" altLang="zh-CN" sz="1800" dirty="0"/>
              <a:t>('iris.csv', header=None)   #</a:t>
            </a:r>
            <a:r>
              <a:rPr lang="zh-CN" altLang="zh-CN" sz="1800" dirty="0"/>
              <a:t>加载</a:t>
            </a:r>
            <a:r>
              <a:rPr lang="en-US" altLang="zh-CN" sz="1800" dirty="0"/>
              <a:t>Iris</a:t>
            </a:r>
            <a:r>
              <a:rPr lang="zh-CN" altLang="zh-CN" sz="1800" dirty="0"/>
              <a:t>数据集</a:t>
            </a:r>
            <a:r>
              <a:rPr lang="en-US" altLang="zh-CN" sz="1800" dirty="0"/>
              <a:t>,</a:t>
            </a:r>
            <a:r>
              <a:rPr lang="zh-CN" altLang="zh-CN" sz="1800" dirty="0"/>
              <a:t>转换为</a:t>
            </a:r>
            <a:r>
              <a:rPr lang="en-US" altLang="zh-CN" sz="1800" dirty="0" err="1"/>
              <a:t>DataFrame</a:t>
            </a:r>
            <a:r>
              <a:rPr lang="zh-CN" altLang="zh-CN" sz="1800" dirty="0"/>
              <a:t>对象</a:t>
            </a:r>
          </a:p>
          <a:p>
            <a:pPr marL="785792" lvl="2" indent="0">
              <a:lnSpc>
                <a:spcPct val="100000"/>
              </a:lnSpc>
              <a:buNone/>
            </a:pPr>
            <a:r>
              <a:rPr lang="en-US" altLang="zh-CN" sz="1800" dirty="0"/>
              <a:t>X = </a:t>
            </a:r>
            <a:r>
              <a:rPr lang="en-US" altLang="zh-CN" sz="1800" dirty="0" err="1"/>
              <a:t>df.iloc</a:t>
            </a:r>
            <a:r>
              <a:rPr lang="en-US" altLang="zh-CN" sz="1800" dirty="0"/>
              <a:t>[:, [0, 2]].values              #</a:t>
            </a:r>
            <a:r>
              <a:rPr lang="zh-CN" altLang="zh-CN" sz="1800" dirty="0"/>
              <a:t>取出花瓣长度、花萼长度</a:t>
            </a:r>
            <a:r>
              <a:rPr lang="en-US" altLang="zh-CN" sz="1800" dirty="0"/>
              <a:t>2</a:t>
            </a:r>
            <a:r>
              <a:rPr lang="zh-CN" altLang="zh-CN" sz="1800" dirty="0"/>
              <a:t>列特征</a:t>
            </a:r>
          </a:p>
          <a:p>
            <a:pPr marL="785792" lvl="2" indent="0">
              <a:lnSpc>
                <a:spcPct val="100000"/>
              </a:lnSpc>
              <a:buNone/>
            </a:pPr>
            <a:r>
              <a:rPr lang="en-US" altLang="zh-CN" sz="1800" dirty="0"/>
              <a:t>#</a:t>
            </a:r>
            <a:r>
              <a:rPr lang="zh-CN" altLang="zh-CN" sz="1800" dirty="0"/>
              <a:t>前</a:t>
            </a:r>
            <a:r>
              <a:rPr lang="en-US" altLang="zh-CN" sz="1800" dirty="0"/>
              <a:t>50</a:t>
            </a:r>
            <a:r>
              <a:rPr lang="zh-CN" altLang="zh-CN" sz="1800" dirty="0"/>
              <a:t>个样本</a:t>
            </a:r>
            <a:r>
              <a:rPr lang="en-US" altLang="zh-CN" sz="1800" dirty="0"/>
              <a:t>(</a:t>
            </a:r>
            <a:r>
              <a:rPr lang="en-US" altLang="zh-CN" sz="1800" dirty="0" err="1"/>
              <a:t>setosa</a:t>
            </a:r>
            <a:r>
              <a:rPr lang="zh-CN" altLang="zh-CN" sz="1800" dirty="0"/>
              <a:t>类别</a:t>
            </a:r>
            <a:r>
              <a:rPr lang="en-US" altLang="zh-CN" sz="1800" dirty="0"/>
              <a:t>)</a:t>
            </a:r>
            <a:endParaRPr lang="zh-CN" altLang="zh-CN" sz="1800" dirty="0"/>
          </a:p>
          <a:p>
            <a:pPr marL="785792" lvl="2" indent="0">
              <a:lnSpc>
                <a:spcPct val="100000"/>
              </a:lnSpc>
              <a:buNone/>
            </a:pPr>
            <a:r>
              <a:rPr lang="en-US" altLang="zh-CN" sz="1800" dirty="0" err="1"/>
              <a:t>plt.scatter</a:t>
            </a:r>
            <a:r>
              <a:rPr lang="en-US" altLang="zh-CN" sz="1800" dirty="0"/>
              <a:t>(X[:50, 0], X[:50, 1],color='red', marker='o', label='</a:t>
            </a:r>
            <a:r>
              <a:rPr lang="en-US" altLang="zh-CN" sz="1800" dirty="0" err="1"/>
              <a:t>setosa</a:t>
            </a:r>
            <a:r>
              <a:rPr lang="en-US" altLang="zh-CN" sz="1800" dirty="0"/>
              <a:t>') </a:t>
            </a:r>
            <a:endParaRPr lang="zh-CN" altLang="zh-CN" sz="1800" dirty="0"/>
          </a:p>
          <a:p>
            <a:pPr marL="785792" lvl="2" indent="0">
              <a:lnSpc>
                <a:spcPct val="100000"/>
              </a:lnSpc>
              <a:buNone/>
            </a:pPr>
            <a:r>
              <a:rPr lang="en-US" altLang="zh-CN" sz="1800" dirty="0"/>
              <a:t>#</a:t>
            </a:r>
            <a:r>
              <a:rPr lang="zh-CN" altLang="zh-CN" sz="1800" dirty="0"/>
              <a:t>中间</a:t>
            </a:r>
            <a:r>
              <a:rPr lang="en-US" altLang="zh-CN" sz="1800" dirty="0"/>
              <a:t>50</a:t>
            </a:r>
            <a:r>
              <a:rPr lang="zh-CN" altLang="zh-CN" sz="1800" dirty="0"/>
              <a:t>个样本</a:t>
            </a:r>
            <a:r>
              <a:rPr lang="en-US" altLang="zh-CN" sz="1800" dirty="0"/>
              <a:t>(versicolor</a:t>
            </a:r>
            <a:r>
              <a:rPr lang="zh-CN" altLang="zh-CN" sz="1800" dirty="0"/>
              <a:t>类别</a:t>
            </a:r>
            <a:r>
              <a:rPr lang="en-US" altLang="zh-CN" sz="1800" dirty="0"/>
              <a:t>)</a:t>
            </a:r>
            <a:endParaRPr lang="zh-CN" altLang="zh-CN" sz="1800" dirty="0"/>
          </a:p>
          <a:p>
            <a:pPr marL="785792" lvl="2" indent="0">
              <a:lnSpc>
                <a:spcPct val="100000"/>
              </a:lnSpc>
              <a:buNone/>
            </a:pPr>
            <a:r>
              <a:rPr lang="en-US" altLang="zh-CN" sz="1800" dirty="0" err="1"/>
              <a:t>plt.scatter</a:t>
            </a:r>
            <a:r>
              <a:rPr lang="en-US" altLang="zh-CN" sz="1800" dirty="0"/>
              <a:t>(X[50:100, 0], X[50:100, 1],color='blue', marker='x', label='versicolor') </a:t>
            </a:r>
            <a:endParaRPr lang="zh-CN" altLang="zh-CN" sz="1800" dirty="0"/>
          </a:p>
          <a:p>
            <a:pPr marL="785792" lvl="2" indent="0">
              <a:lnSpc>
                <a:spcPct val="100000"/>
              </a:lnSpc>
              <a:buNone/>
            </a:pPr>
            <a:r>
              <a:rPr lang="en-US" altLang="zh-CN" sz="1800" dirty="0"/>
              <a:t># </a:t>
            </a:r>
            <a:r>
              <a:rPr lang="zh-CN" altLang="zh-CN" sz="1800" dirty="0"/>
              <a:t>后</a:t>
            </a:r>
            <a:r>
              <a:rPr lang="en-US" altLang="zh-CN" sz="1800" dirty="0"/>
              <a:t>50</a:t>
            </a:r>
            <a:r>
              <a:rPr lang="zh-CN" altLang="zh-CN" sz="1800" dirty="0"/>
              <a:t>个样本的散点图</a:t>
            </a:r>
            <a:r>
              <a:rPr lang="en-US" altLang="zh-CN" sz="1800" dirty="0"/>
              <a:t>(</a:t>
            </a:r>
            <a:r>
              <a:rPr lang="en-US" altLang="zh-CN" sz="1800" dirty="0" err="1"/>
              <a:t>Virginica</a:t>
            </a:r>
            <a:r>
              <a:rPr lang="en-US" altLang="zh-CN" sz="1800" dirty="0"/>
              <a:t> </a:t>
            </a:r>
            <a:r>
              <a:rPr lang="zh-CN" altLang="zh-CN" sz="1800" dirty="0"/>
              <a:t>类别</a:t>
            </a:r>
            <a:r>
              <a:rPr lang="en-US" altLang="zh-CN" sz="1800" dirty="0"/>
              <a:t>)</a:t>
            </a:r>
            <a:endParaRPr lang="zh-CN" altLang="zh-CN" sz="1800" dirty="0"/>
          </a:p>
          <a:p>
            <a:pPr marL="785792" lvl="2" indent="0">
              <a:lnSpc>
                <a:spcPct val="100000"/>
              </a:lnSpc>
              <a:buNone/>
            </a:pPr>
            <a:r>
              <a:rPr lang="en-US" altLang="zh-CN" sz="1800" dirty="0" err="1"/>
              <a:t>plt.scatter</a:t>
            </a:r>
            <a:r>
              <a:rPr lang="en-US" altLang="zh-CN" sz="1800" dirty="0"/>
              <a:t>(X[100:, 0], X[100:, 1],color='green', marker='+', label='</a:t>
            </a:r>
            <a:r>
              <a:rPr lang="en-US" altLang="zh-CN" sz="1800" dirty="0" err="1"/>
              <a:t>Virginica</a:t>
            </a:r>
            <a:r>
              <a:rPr lang="en-US" altLang="zh-CN" sz="1800" dirty="0"/>
              <a:t>') </a:t>
            </a:r>
            <a:endParaRPr lang="zh-CN" altLang="zh-CN" sz="1800" dirty="0"/>
          </a:p>
          <a:p>
            <a:pPr marL="785792" lvl="2" indent="0">
              <a:lnSpc>
                <a:spcPct val="100000"/>
              </a:lnSpc>
              <a:buNone/>
            </a:pPr>
            <a:r>
              <a:rPr lang="en-US" altLang="zh-CN" sz="1800" dirty="0" err="1"/>
              <a:t>plt.xlabel</a:t>
            </a:r>
            <a:r>
              <a:rPr lang="en-US" altLang="zh-CN" sz="1800" dirty="0"/>
              <a:t>('petal length')</a:t>
            </a:r>
            <a:endParaRPr lang="zh-CN" altLang="zh-CN" sz="1800" dirty="0"/>
          </a:p>
          <a:p>
            <a:pPr marL="785792" lvl="2" indent="0">
              <a:lnSpc>
                <a:spcPct val="100000"/>
              </a:lnSpc>
              <a:buNone/>
            </a:pPr>
            <a:r>
              <a:rPr lang="en-US" altLang="zh-CN" sz="1800" dirty="0" err="1"/>
              <a:t>plt.ylabel</a:t>
            </a:r>
            <a:r>
              <a:rPr lang="en-US" altLang="zh-CN" sz="1800" dirty="0"/>
              <a:t>('sepal length')</a:t>
            </a:r>
            <a:endParaRPr lang="zh-CN" altLang="zh-CN" sz="1800" dirty="0"/>
          </a:p>
          <a:p>
            <a:pPr marL="785792" lvl="2" indent="0">
              <a:lnSpc>
                <a:spcPct val="100000"/>
              </a:lnSpc>
              <a:buNone/>
            </a:pPr>
            <a:r>
              <a:rPr lang="en-US" altLang="zh-CN" sz="1800" dirty="0"/>
              <a:t>#</a:t>
            </a:r>
            <a:r>
              <a:rPr lang="zh-CN" altLang="zh-CN" sz="1800" dirty="0"/>
              <a:t>图例位于左上角</a:t>
            </a:r>
          </a:p>
          <a:p>
            <a:pPr marL="785792" lvl="2" indent="0">
              <a:lnSpc>
                <a:spcPct val="100000"/>
              </a:lnSpc>
              <a:buNone/>
            </a:pPr>
            <a:r>
              <a:rPr lang="en-US" altLang="zh-CN" sz="1800" dirty="0" err="1"/>
              <a:t>plt.legend</a:t>
            </a:r>
            <a:r>
              <a:rPr lang="en-US" altLang="zh-CN" sz="1800" dirty="0"/>
              <a:t>(</a:t>
            </a:r>
            <a:r>
              <a:rPr lang="en-US" altLang="zh-CN" sz="1800" dirty="0" err="1"/>
              <a:t>loc</a:t>
            </a:r>
            <a:r>
              <a:rPr lang="en-US" altLang="zh-CN" sz="1800" dirty="0"/>
              <a:t>=2) </a:t>
            </a:r>
            <a:endParaRPr lang="zh-CN" altLang="zh-CN" sz="1800" dirty="0"/>
          </a:p>
          <a:p>
            <a:pPr marL="785792" lvl="2" indent="0">
              <a:lnSpc>
                <a:spcPct val="100000"/>
              </a:lnSpc>
              <a:buNone/>
            </a:pPr>
            <a:r>
              <a:rPr lang="en-US" altLang="zh-CN" sz="1800" dirty="0" err="1"/>
              <a:t>plt.show</a:t>
            </a:r>
            <a:r>
              <a:rPr lang="en-US" altLang="zh-CN" sz="1800" dirty="0"/>
              <a:t>()</a:t>
            </a:r>
            <a:endParaRPr lang="zh-CN" altLang="zh-CN" sz="1800" dirty="0"/>
          </a:p>
          <a:p>
            <a:pPr marL="0" indent="0">
              <a:lnSpc>
                <a:spcPct val="100000"/>
              </a:lnSpc>
              <a:spcBef>
                <a:spcPts val="0"/>
              </a:spcBef>
              <a:buNone/>
            </a:pPr>
            <a:endParaRPr lang="zh-CN" altLang="en-US" sz="1800" dirty="0"/>
          </a:p>
        </p:txBody>
      </p:sp>
      <p:pic>
        <p:nvPicPr>
          <p:cNvPr id="4" name="图片 3"/>
          <p:cNvPicPr/>
          <p:nvPr/>
        </p:nvPicPr>
        <p:blipFill rotWithShape="1">
          <a:blip r:embed="rId2"/>
          <a:srcRect l="12048" t="35131" r="54045" b="27807"/>
          <a:stretch/>
        </p:blipFill>
        <p:spPr bwMode="auto">
          <a:xfrm>
            <a:off x="4885376" y="1410660"/>
            <a:ext cx="7149605" cy="47499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506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3.6 </a:t>
            </a:r>
            <a:r>
              <a:rPr lang="zh-CN" altLang="en-US" b="0" i="0" u="none" strike="noStrike" kern="100" baseline="0" smtClean="0">
                <a:latin typeface="等线" panose="02010600030101010101" pitchFamily="2" charset="-122"/>
                <a:ea typeface="等线" panose="02010600030101010101" pitchFamily="2" charset="-122"/>
              </a:rPr>
              <a:t>其他常用模块</a:t>
            </a:r>
            <a:r>
              <a:rPr lang="zh-CN" altLang="en-US" b="0" i="0" u="none" strike="noStrike" kern="100" baseline="0" smtClean="0">
                <a:latin typeface="Times New Roman" panose="02020603050405020304" pitchFamily="18" charset="0"/>
                <a:ea typeface="等线" panose="02010600030101010101" pitchFamily="2" charset="-122"/>
              </a:rPr>
              <a:t>	</a:t>
            </a:r>
          </a:p>
        </p:txBody>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64450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3.6.1 Wordcloud</a:t>
            </a:r>
            <a:r>
              <a:rPr lang="zh-CN" altLang="en-US" b="0" i="0" u="none" strike="noStrike" kern="100" baseline="0" smtClean="0">
                <a:latin typeface="等线" panose="02010600030101010101" pitchFamily="2" charset="-122"/>
                <a:ea typeface="等线" panose="02010600030101010101" pitchFamily="2" charset="-122"/>
              </a:rPr>
              <a:t>制作词云</a:t>
            </a:r>
            <a:r>
              <a:rPr lang="zh-CN" altLang="en-US" b="0" i="0" u="none" strike="noStrike" kern="100" baseline="0" smtClean="0">
                <a:latin typeface="Times New Roman" panose="02020603050405020304" pitchFamily="18" charset="0"/>
                <a:ea typeface="等线" panose="02010600030101010101" pitchFamily="2" charset="-122"/>
              </a:rPr>
              <a:t>	</a:t>
            </a:r>
          </a:p>
        </p:txBody>
      </p:sp>
      <p:sp>
        <p:nvSpPr>
          <p:cNvPr id="3" name="文本占位符 2"/>
          <p:cNvSpPr>
            <a:spLocks noGrp="1"/>
          </p:cNvSpPr>
          <p:nvPr>
            <p:ph type="body" idx="1"/>
          </p:nvPr>
        </p:nvSpPr>
        <p:spPr/>
        <p:txBody>
          <a:bodyPr>
            <a:normAutofit/>
          </a:bodyPr>
          <a:lstStyle/>
          <a:p>
            <a:r>
              <a:rPr lang="zh-CN" altLang="zh-CN" sz="2400" dirty="0">
                <a:solidFill>
                  <a:srgbClr val="FF0000"/>
                </a:solidFill>
              </a:rPr>
              <a:t>词云（</a:t>
            </a:r>
            <a:r>
              <a:rPr lang="en-US" altLang="zh-CN" sz="2400" dirty="0" err="1">
                <a:solidFill>
                  <a:srgbClr val="FF0000"/>
                </a:solidFill>
              </a:rPr>
              <a:t>Wordcloud</a:t>
            </a:r>
            <a:r>
              <a:rPr lang="zh-CN" altLang="zh-CN" sz="2400" dirty="0" smtClean="0">
                <a:solidFill>
                  <a:srgbClr val="FF0000"/>
                </a:solidFill>
              </a:rPr>
              <a:t>）</a:t>
            </a:r>
            <a:r>
              <a:rPr lang="zh-CN" altLang="zh-CN" sz="2400" dirty="0" smtClean="0"/>
              <a:t>也</a:t>
            </a:r>
            <a:r>
              <a:rPr lang="zh-CN" altLang="zh-CN" sz="2400" dirty="0"/>
              <a:t>叫</a:t>
            </a:r>
            <a:r>
              <a:rPr lang="zh-CN" altLang="zh-CN" sz="2400" dirty="0">
                <a:solidFill>
                  <a:srgbClr val="FF0000"/>
                </a:solidFill>
              </a:rPr>
              <a:t>文字云</a:t>
            </a:r>
            <a:r>
              <a:rPr lang="zh-CN" altLang="zh-CN" sz="2400" dirty="0"/>
              <a:t>，是对文本中出现频率较高的关键词数据给予视觉差异化的展现</a:t>
            </a:r>
            <a:r>
              <a:rPr lang="zh-CN" altLang="zh-CN" sz="2400" dirty="0" smtClean="0"/>
              <a:t>方式。</a:t>
            </a:r>
            <a:endParaRPr lang="en-US" altLang="zh-CN" sz="2400" dirty="0" smtClean="0"/>
          </a:p>
          <a:p>
            <a:r>
              <a:rPr lang="zh-CN" altLang="zh-CN" sz="2400" dirty="0" smtClean="0"/>
              <a:t>通过</a:t>
            </a:r>
            <a:r>
              <a:rPr lang="zh-CN" altLang="zh-CN" sz="2400" dirty="0"/>
              <a:t>词云，</a:t>
            </a:r>
            <a:r>
              <a:rPr lang="zh-CN" altLang="zh-CN" sz="2400" dirty="0"/>
              <a:t>可以突出展示高频高质的</a:t>
            </a:r>
            <a:r>
              <a:rPr lang="zh-CN" altLang="zh-CN" sz="2400" dirty="0" smtClean="0"/>
              <a:t>信息</a:t>
            </a:r>
            <a:r>
              <a:rPr lang="en-US" altLang="zh-CN" sz="2400" dirty="0" smtClean="0"/>
              <a:t>,</a:t>
            </a:r>
            <a:r>
              <a:rPr lang="zh-CN" altLang="zh-CN" sz="2400" dirty="0" smtClean="0"/>
              <a:t>凸</a:t>
            </a:r>
            <a:r>
              <a:rPr lang="zh-CN" altLang="zh-CN" sz="2400" dirty="0"/>
              <a:t>显数据所体现的</a:t>
            </a:r>
            <a:r>
              <a:rPr lang="zh-CN" altLang="zh-CN" sz="2400" dirty="0" smtClean="0"/>
              <a:t>主旨。</a:t>
            </a:r>
            <a:endParaRPr lang="en-US" altLang="zh-CN" sz="2400" dirty="0" smtClean="0"/>
          </a:p>
          <a:p>
            <a:endParaRPr lang="zh-CN" altLang="en-US" sz="2400" dirty="0"/>
          </a:p>
        </p:txBody>
      </p:sp>
    </p:spTree>
    <p:extLst>
      <p:ext uri="{BB962C8B-B14F-4D97-AF65-F5344CB8AC3E}">
        <p14:creationId xmlns:p14="http://schemas.microsoft.com/office/powerpoint/2010/main" val="7494327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dirty="0">
                <a:solidFill>
                  <a:srgbClr val="FF0000"/>
                </a:solidFill>
              </a:rPr>
              <a:t>1.WordCloud.WordCloud</a:t>
            </a:r>
            <a:r>
              <a:rPr lang="en-US" altLang="zh-CN" sz="2400" dirty="0"/>
              <a:t>() </a:t>
            </a:r>
            <a:endParaRPr lang="zh-CN" altLang="zh-CN" sz="2400" dirty="0"/>
          </a:p>
          <a:p>
            <a:pPr marL="0" indent="0">
              <a:buNone/>
            </a:pPr>
            <a:r>
              <a:rPr lang="zh-CN" altLang="zh-CN" sz="2400" dirty="0"/>
              <a:t>词云包中的</a:t>
            </a:r>
            <a:r>
              <a:rPr lang="en-US" altLang="zh-CN" sz="2400" dirty="0" err="1"/>
              <a:t>WordCloud</a:t>
            </a:r>
            <a:r>
              <a:rPr lang="en-US" altLang="zh-CN" sz="2400" dirty="0"/>
              <a:t>()</a:t>
            </a:r>
            <a:r>
              <a:rPr lang="zh-CN" altLang="zh-CN" sz="2400" dirty="0"/>
              <a:t>函数能够构造词云对象，主要</a:t>
            </a:r>
            <a:r>
              <a:rPr lang="zh-CN" altLang="zh-CN" sz="2400" dirty="0" smtClean="0"/>
              <a:t>参数</a:t>
            </a:r>
            <a:r>
              <a:rPr lang="zh-CN" altLang="en-US" sz="2400" dirty="0" smtClean="0"/>
              <a:t>如下：</a:t>
            </a:r>
            <a:endParaRPr lang="zh-CN" altLang="zh-CN" sz="2400" dirty="0"/>
          </a:p>
          <a:p>
            <a:pPr marL="0" indent="0">
              <a:buNone/>
            </a:pPr>
            <a:endParaRPr lang="zh-CN" altLang="en-US" sz="2400" dirty="0"/>
          </a:p>
        </p:txBody>
      </p:sp>
      <p:graphicFrame>
        <p:nvGraphicFramePr>
          <p:cNvPr id="4" name="表格 3"/>
          <p:cNvGraphicFramePr>
            <a:graphicFrameLocks noGrp="1"/>
          </p:cNvGraphicFramePr>
          <p:nvPr>
            <p:extLst>
              <p:ext uri="{D42A27DB-BD31-4B8C-83A1-F6EECF244321}">
                <p14:modId xmlns:p14="http://schemas.microsoft.com/office/powerpoint/2010/main" val="705708335"/>
              </p:ext>
            </p:extLst>
          </p:nvPr>
        </p:nvGraphicFramePr>
        <p:xfrm>
          <a:off x="794326" y="2227376"/>
          <a:ext cx="10695709" cy="4389120"/>
        </p:xfrm>
        <a:graphic>
          <a:graphicData uri="http://schemas.openxmlformats.org/drawingml/2006/table">
            <a:tbl>
              <a:tblPr firstRow="1" firstCol="1" bandRow="1">
                <a:tableStyleId>{5C22544A-7EE6-4342-B048-85BDC9FD1C3A}</a:tableStyleId>
              </a:tblPr>
              <a:tblGrid>
                <a:gridCol w="2818545">
                  <a:extLst>
                    <a:ext uri="{9D8B030D-6E8A-4147-A177-3AD203B41FA5}">
                      <a16:colId xmlns:a16="http://schemas.microsoft.com/office/drawing/2014/main" val="1736577823"/>
                    </a:ext>
                  </a:extLst>
                </a:gridCol>
                <a:gridCol w="2049716">
                  <a:extLst>
                    <a:ext uri="{9D8B030D-6E8A-4147-A177-3AD203B41FA5}">
                      <a16:colId xmlns:a16="http://schemas.microsoft.com/office/drawing/2014/main" val="2162422787"/>
                    </a:ext>
                  </a:extLst>
                </a:gridCol>
                <a:gridCol w="5827448">
                  <a:extLst>
                    <a:ext uri="{9D8B030D-6E8A-4147-A177-3AD203B41FA5}">
                      <a16:colId xmlns:a16="http://schemas.microsoft.com/office/drawing/2014/main" val="215145164"/>
                    </a:ext>
                  </a:extLst>
                </a:gridCol>
              </a:tblGrid>
              <a:tr h="0">
                <a:tc>
                  <a:txBody>
                    <a:bodyPr/>
                    <a:lstStyle/>
                    <a:p>
                      <a:pPr indent="0" algn="just">
                        <a:spcAft>
                          <a:spcPts val="0"/>
                        </a:spcAft>
                      </a:pPr>
                      <a:r>
                        <a:rPr lang="zh-CN" sz="1800" kern="100">
                          <a:effectLst/>
                        </a:rPr>
                        <a:t>属性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a:effectLst/>
                        </a:rPr>
                        <a:t>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a:effectLst/>
                        </a:rPr>
                        <a:t>说明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670597163"/>
                  </a:ext>
                </a:extLst>
              </a:tr>
              <a:tr h="0">
                <a:tc>
                  <a:txBody>
                    <a:bodyPr/>
                    <a:lstStyle/>
                    <a:p>
                      <a:pPr indent="0" algn="just">
                        <a:spcAft>
                          <a:spcPts val="0"/>
                        </a:spcAft>
                      </a:pPr>
                      <a:r>
                        <a:rPr lang="en-US" sz="1800" kern="100">
                          <a:effectLst/>
                        </a:rPr>
                        <a:t>font_path</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en-US" sz="1800" kern="100">
                          <a:effectLst/>
                        </a:rPr>
                        <a:t>string</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sz="1800" kern="100" dirty="0">
                          <a:effectLst/>
                        </a:rPr>
                        <a:t>字体文件所在的路径</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3477387330"/>
                  </a:ext>
                </a:extLst>
              </a:tr>
              <a:tr h="0">
                <a:tc>
                  <a:txBody>
                    <a:bodyPr/>
                    <a:lstStyle/>
                    <a:p>
                      <a:pPr indent="0" algn="just">
                        <a:spcAft>
                          <a:spcPts val="0"/>
                        </a:spcAft>
                      </a:pPr>
                      <a:r>
                        <a:rPr lang="en-US" sz="1800" kern="100">
                          <a:effectLst/>
                        </a:rPr>
                        <a:t>width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en-US" sz="1800" kern="100">
                          <a:effectLst/>
                        </a:rPr>
                        <a:t>int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a:effectLst/>
                        </a:rPr>
                        <a:t>画布宽度，默认为</a:t>
                      </a:r>
                      <a:r>
                        <a:rPr lang="en-US" sz="1800" kern="100">
                          <a:effectLst/>
                        </a:rPr>
                        <a:t>400</a:t>
                      </a:r>
                      <a:r>
                        <a:rPr lang="zh-CN" sz="1800" kern="100">
                          <a:effectLst/>
                        </a:rPr>
                        <a:t>像素</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407113266"/>
                  </a:ext>
                </a:extLst>
              </a:tr>
              <a:tr h="0">
                <a:tc>
                  <a:txBody>
                    <a:bodyPr/>
                    <a:lstStyle/>
                    <a:p>
                      <a:pPr indent="0" algn="just">
                        <a:spcAft>
                          <a:spcPts val="0"/>
                        </a:spcAft>
                      </a:pPr>
                      <a:r>
                        <a:rPr lang="en-US" sz="1800" kern="100">
                          <a:effectLst/>
                        </a:rPr>
                        <a:t>height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en-US" sz="1800" kern="100">
                          <a:effectLst/>
                        </a:rPr>
                        <a:t>int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a:effectLst/>
                        </a:rPr>
                        <a:t>画布高度，默认为</a:t>
                      </a:r>
                      <a:r>
                        <a:rPr lang="en-US" sz="1800" kern="100">
                          <a:effectLst/>
                        </a:rPr>
                        <a:t>200</a:t>
                      </a:r>
                      <a:r>
                        <a:rPr lang="zh-CN" sz="1800" kern="100">
                          <a:effectLst/>
                        </a:rPr>
                        <a:t>像素</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1796828810"/>
                  </a:ext>
                </a:extLst>
              </a:tr>
              <a:tr h="0">
                <a:tc>
                  <a:txBody>
                    <a:bodyPr/>
                    <a:lstStyle/>
                    <a:p>
                      <a:pPr indent="0" algn="just">
                        <a:spcAft>
                          <a:spcPts val="0"/>
                        </a:spcAft>
                      </a:pPr>
                      <a:r>
                        <a:rPr lang="en-US" sz="1800" kern="100">
                          <a:effectLst/>
                        </a:rPr>
                        <a:t>prefer_horizontal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en-US" sz="1800" kern="100">
                          <a:effectLst/>
                        </a:rPr>
                        <a:t>float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a:effectLst/>
                        </a:rPr>
                        <a:t>词语水平方向排版出现的频率，默认</a:t>
                      </a:r>
                      <a:r>
                        <a:rPr lang="en-US" sz="1800" kern="100">
                          <a:effectLst/>
                        </a:rPr>
                        <a:t> 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24023375"/>
                  </a:ext>
                </a:extLst>
              </a:tr>
              <a:tr h="0">
                <a:tc>
                  <a:txBody>
                    <a:bodyPr/>
                    <a:lstStyle/>
                    <a:p>
                      <a:pPr indent="0" algn="just">
                        <a:spcAft>
                          <a:spcPts val="0"/>
                        </a:spcAft>
                      </a:pPr>
                      <a:r>
                        <a:rPr lang="en-US" sz="1800" kern="100">
                          <a:effectLst/>
                        </a:rPr>
                        <a:t>mask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en-US" sz="1800" kern="100">
                          <a:effectLst/>
                        </a:rPr>
                        <a:t>ndarray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a:effectLst/>
                        </a:rPr>
                        <a:t>默认为</a:t>
                      </a:r>
                      <a:r>
                        <a:rPr lang="en-US" sz="1800" kern="100">
                          <a:effectLst/>
                        </a:rPr>
                        <a:t>None</a:t>
                      </a:r>
                      <a:r>
                        <a:rPr lang="zh-CN" sz="1800" kern="100">
                          <a:effectLst/>
                        </a:rPr>
                        <a:t>，使用二维遮罩绘制词云。如果</a:t>
                      </a:r>
                      <a:r>
                        <a:rPr lang="en-US" sz="1800" kern="100">
                          <a:effectLst/>
                        </a:rPr>
                        <a:t>mask</a:t>
                      </a:r>
                      <a:r>
                        <a:rPr lang="zh-CN" sz="1800" kern="100">
                          <a:effectLst/>
                        </a:rPr>
                        <a:t>非空，将忽略画布的宽度和高度，遮罩形状为</a:t>
                      </a:r>
                      <a:r>
                        <a:rPr lang="en-US" sz="1800" kern="100">
                          <a:effectLst/>
                        </a:rPr>
                        <a:t>mask</a:t>
                      </a:r>
                      <a:r>
                        <a:rPr lang="zh-CN" sz="1800" kern="100">
                          <a:effectLst/>
                        </a:rPr>
                        <a:t>。</a:t>
                      </a: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121001793"/>
                  </a:ext>
                </a:extLst>
              </a:tr>
              <a:tr h="0">
                <a:tc>
                  <a:txBody>
                    <a:bodyPr/>
                    <a:lstStyle/>
                    <a:p>
                      <a:pPr indent="0" algn="just">
                        <a:spcAft>
                          <a:spcPts val="0"/>
                        </a:spcAft>
                      </a:pPr>
                      <a:r>
                        <a:rPr lang="en-US" sz="1800" kern="100">
                          <a:effectLst/>
                        </a:rPr>
                        <a:t>scale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en-US" sz="1800" kern="100">
                          <a:effectLst/>
                        </a:rPr>
                        <a:t>float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a:effectLst/>
                        </a:rPr>
                        <a:t>放大画布的比例，默认为</a:t>
                      </a:r>
                      <a:r>
                        <a:rPr lang="en-US" sz="1800" kern="100">
                          <a:effectLst/>
                        </a:rPr>
                        <a:t>1(1</a:t>
                      </a:r>
                      <a:r>
                        <a:rPr lang="zh-CN" sz="1800" kern="100">
                          <a:effectLst/>
                        </a:rPr>
                        <a:t>倍</a:t>
                      </a:r>
                      <a:r>
                        <a:rPr lang="en-US"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3083246914"/>
                  </a:ext>
                </a:extLst>
              </a:tr>
              <a:tr h="0">
                <a:tc>
                  <a:txBody>
                    <a:bodyPr/>
                    <a:lstStyle/>
                    <a:p>
                      <a:pPr indent="0" algn="just">
                        <a:spcAft>
                          <a:spcPts val="0"/>
                        </a:spcAft>
                      </a:pPr>
                      <a:r>
                        <a:rPr lang="en-US" sz="1800" kern="100">
                          <a:effectLst/>
                        </a:rPr>
                        <a:t>stopwords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a:effectLst/>
                        </a:rPr>
                        <a:t>字符串</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a:effectLst/>
                        </a:rPr>
                        <a:t>停用词，需要屏蔽的词，默认为空。如果为空，则使用内置的</a:t>
                      </a:r>
                      <a:r>
                        <a:rPr lang="en-US" sz="1800" kern="100">
                          <a:effectLst/>
                        </a:rPr>
                        <a:t>STOPWORDS</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3339660595"/>
                  </a:ext>
                </a:extLst>
              </a:tr>
              <a:tr h="0">
                <a:tc>
                  <a:txBody>
                    <a:bodyPr/>
                    <a:lstStyle/>
                    <a:p>
                      <a:pPr indent="0" algn="just">
                        <a:spcAft>
                          <a:spcPts val="0"/>
                        </a:spcAft>
                      </a:pPr>
                      <a:r>
                        <a:rPr lang="en-US" sz="1800" kern="100">
                          <a:effectLst/>
                        </a:rPr>
                        <a:t>background_color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en-US" sz="1800" kern="100">
                          <a:effectLst/>
                        </a:rPr>
                        <a:t>color value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tc>
                  <a:txBody>
                    <a:bodyPr/>
                    <a:lstStyle/>
                    <a:p>
                      <a:pPr indent="0" algn="just">
                        <a:spcAft>
                          <a:spcPts val="0"/>
                        </a:spcAft>
                      </a:pPr>
                      <a:r>
                        <a:rPr lang="zh-CN" sz="1800" kern="100" dirty="0">
                          <a:effectLst/>
                        </a:rPr>
                        <a:t>背景颜色，默认为</a:t>
                      </a:r>
                      <a:r>
                        <a:rPr lang="en-US" sz="1800" kern="100" dirty="0">
                          <a:effectLst/>
                        </a:rPr>
                        <a:t>”black”(</a:t>
                      </a:r>
                      <a:r>
                        <a:rPr lang="zh-CN" sz="1800" kern="100" dirty="0">
                          <a:effectLst/>
                        </a:rPr>
                        <a:t>黑色</a:t>
                      </a:r>
                      <a:r>
                        <a:rPr lang="en-US" sz="1800" kern="100" dirty="0">
                          <a:effectLst/>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1136953276"/>
                  </a:ext>
                </a:extLst>
              </a:tr>
            </a:tbl>
          </a:graphicData>
        </a:graphic>
      </p:graphicFrame>
    </p:spTree>
    <p:extLst>
      <p:ext uri="{BB962C8B-B14F-4D97-AF65-F5344CB8AC3E}">
        <p14:creationId xmlns:p14="http://schemas.microsoft.com/office/powerpoint/2010/main" val="1073965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【例</a:t>
            </a:r>
            <a:r>
              <a:rPr lang="en-US" altLang="zh-CN" dirty="0"/>
              <a:t>3.72</a:t>
            </a:r>
            <a:r>
              <a:rPr lang="zh-CN" altLang="zh-CN" dirty="0" smtClean="0"/>
              <a:t>】文本信息制作词</a:t>
            </a:r>
            <a:r>
              <a:rPr lang="zh-CN" altLang="zh-CN" dirty="0"/>
              <a:t>云图</a:t>
            </a:r>
            <a:endParaRPr lang="zh-CN" altLang="en-US" dirty="0"/>
          </a:p>
        </p:txBody>
      </p:sp>
      <p:sp>
        <p:nvSpPr>
          <p:cNvPr id="3" name="文本占位符 2"/>
          <p:cNvSpPr>
            <a:spLocks noGrp="1"/>
          </p:cNvSpPr>
          <p:nvPr>
            <p:ph type="body" idx="1"/>
          </p:nvPr>
        </p:nvSpPr>
        <p:spPr/>
        <p:txBody>
          <a:bodyPr/>
          <a:lstStyle/>
          <a:p>
            <a:endParaRPr lang="zh-CN" altLang="en-US"/>
          </a:p>
        </p:txBody>
      </p:sp>
      <p:pic>
        <p:nvPicPr>
          <p:cNvPr id="4" name="图片 3" descr="C:\Users\52257\Desktop\test.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8295" y="1211354"/>
            <a:ext cx="5530533" cy="4823734"/>
          </a:xfrm>
          <a:prstGeom prst="rect">
            <a:avLst/>
          </a:prstGeom>
          <a:noFill/>
          <a:ln>
            <a:noFill/>
          </a:ln>
        </p:spPr>
      </p:pic>
    </p:spTree>
    <p:extLst>
      <p:ext uri="{BB962C8B-B14F-4D97-AF65-F5344CB8AC3E}">
        <p14:creationId xmlns:p14="http://schemas.microsoft.com/office/powerpoint/2010/main" val="2900381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a:xfrm>
            <a:off x="558799" y="862152"/>
            <a:ext cx="11056060" cy="5193212"/>
          </a:xfrm>
        </p:spPr>
        <p:txBody>
          <a:bodyPr>
            <a:noAutofit/>
          </a:bodyPr>
          <a:lstStyle/>
          <a:p>
            <a:pPr marL="0" indent="0">
              <a:lnSpc>
                <a:spcPct val="120000"/>
              </a:lnSpc>
              <a:spcBef>
                <a:spcPts val="0"/>
              </a:spcBef>
              <a:buNone/>
            </a:pPr>
            <a:r>
              <a:rPr lang="en-US" altLang="zh-CN" sz="2400" dirty="0"/>
              <a:t>from </a:t>
            </a:r>
            <a:r>
              <a:rPr lang="en-US" altLang="zh-CN" sz="2400" dirty="0" err="1"/>
              <a:t>wordcloud</a:t>
            </a:r>
            <a:r>
              <a:rPr lang="en-US" altLang="zh-CN" sz="2400" dirty="0"/>
              <a:t> import </a:t>
            </a:r>
            <a:r>
              <a:rPr lang="en-US" altLang="zh-CN" sz="2400" dirty="0" err="1"/>
              <a:t>WordCloud</a:t>
            </a:r>
            <a:endParaRPr lang="zh-CN" altLang="zh-CN" sz="2400" dirty="0"/>
          </a:p>
          <a:p>
            <a:pPr marL="0" indent="0">
              <a:lnSpc>
                <a:spcPct val="120000"/>
              </a:lnSpc>
              <a:spcBef>
                <a:spcPts val="0"/>
              </a:spcBef>
              <a:buNone/>
            </a:pPr>
            <a:r>
              <a:rPr lang="en-US" altLang="zh-CN" sz="2400" dirty="0"/>
              <a:t>import </a:t>
            </a:r>
            <a:r>
              <a:rPr lang="en-US" altLang="zh-CN" sz="2400" dirty="0" err="1"/>
              <a:t>matplotlib.pyplot</a:t>
            </a:r>
            <a:r>
              <a:rPr lang="en-US" altLang="zh-CN" sz="2400" dirty="0"/>
              <a:t> as </a:t>
            </a:r>
            <a:r>
              <a:rPr lang="en-US" altLang="zh-CN" sz="2400" dirty="0" err="1"/>
              <a:t>plt</a:t>
            </a:r>
            <a:endParaRPr lang="zh-CN" altLang="zh-CN" sz="2400" dirty="0"/>
          </a:p>
          <a:p>
            <a:pPr marL="0" indent="0">
              <a:lnSpc>
                <a:spcPct val="120000"/>
              </a:lnSpc>
              <a:spcBef>
                <a:spcPts val="0"/>
              </a:spcBef>
              <a:buNone/>
            </a:pPr>
            <a:r>
              <a:rPr lang="en-US" altLang="zh-CN" sz="2400" dirty="0"/>
              <a:t> </a:t>
            </a:r>
            <a:r>
              <a:rPr lang="en-US" altLang="zh-CN" sz="2400" dirty="0" smtClean="0"/>
              <a:t>#</a:t>
            </a:r>
            <a:r>
              <a:rPr lang="zh-CN" altLang="zh-CN" sz="2400" dirty="0" smtClean="0"/>
              <a:t>读取</a:t>
            </a:r>
            <a:r>
              <a:rPr lang="en-US" altLang="zh-CN" sz="2400" dirty="0" smtClean="0"/>
              <a:t>txt</a:t>
            </a:r>
            <a:r>
              <a:rPr lang="zh-CN" altLang="zh-CN" sz="2400" dirty="0"/>
              <a:t>文件</a:t>
            </a:r>
          </a:p>
          <a:p>
            <a:pPr marL="0" indent="0">
              <a:lnSpc>
                <a:spcPct val="120000"/>
              </a:lnSpc>
              <a:spcBef>
                <a:spcPts val="0"/>
              </a:spcBef>
              <a:buNone/>
            </a:pPr>
            <a:r>
              <a:rPr lang="en-US" altLang="zh-CN" sz="2400" dirty="0"/>
              <a:t>f = open(</a:t>
            </a:r>
            <a:r>
              <a:rPr lang="en-US" altLang="zh-CN" sz="2400" dirty="0" err="1"/>
              <a:t>r'texten.txt','r</a:t>
            </a:r>
            <a:r>
              <a:rPr lang="en-US" altLang="zh-CN" sz="2400" dirty="0"/>
              <a:t>').read()</a:t>
            </a:r>
            <a:endParaRPr lang="zh-CN" altLang="zh-CN" sz="2400" dirty="0"/>
          </a:p>
          <a:p>
            <a:pPr marL="0" indent="0">
              <a:lnSpc>
                <a:spcPct val="120000"/>
              </a:lnSpc>
              <a:spcBef>
                <a:spcPts val="0"/>
              </a:spcBef>
              <a:buNone/>
            </a:pPr>
            <a:r>
              <a:rPr lang="en-US" altLang="zh-CN" sz="2400" dirty="0"/>
              <a:t>#</a:t>
            </a:r>
            <a:r>
              <a:rPr lang="zh-CN" altLang="zh-CN" sz="2400" dirty="0"/>
              <a:t>生成词云</a:t>
            </a:r>
          </a:p>
          <a:p>
            <a:pPr marL="0" indent="0">
              <a:lnSpc>
                <a:spcPct val="120000"/>
              </a:lnSpc>
              <a:spcBef>
                <a:spcPts val="0"/>
              </a:spcBef>
              <a:buNone/>
            </a:pPr>
            <a:r>
              <a:rPr lang="en-US" altLang="zh-CN" sz="2400" dirty="0" err="1"/>
              <a:t>wordcloud</a:t>
            </a:r>
            <a:r>
              <a:rPr lang="en-US" altLang="zh-CN" sz="2400" dirty="0"/>
              <a:t>=</a:t>
            </a:r>
            <a:r>
              <a:rPr lang="en-US" altLang="zh-CN" sz="2400" dirty="0" err="1"/>
              <a:t>WordCloud</a:t>
            </a:r>
            <a:r>
              <a:rPr lang="en-US" altLang="zh-CN" sz="2400" dirty="0"/>
              <a:t>(</a:t>
            </a:r>
            <a:r>
              <a:rPr lang="en-US" altLang="zh-CN" sz="2400" dirty="0" err="1"/>
              <a:t>background_color</a:t>
            </a:r>
            <a:r>
              <a:rPr lang="en-US" altLang="zh-CN" sz="2400" dirty="0"/>
              <a:t>="</a:t>
            </a:r>
            <a:r>
              <a:rPr lang="en-US" altLang="zh-CN" sz="2400" dirty="0" err="1"/>
              <a:t>white",width</a:t>
            </a:r>
            <a:r>
              <a:rPr lang="en-US" altLang="zh-CN" sz="2400" dirty="0"/>
              <a:t>=1000,height=860,margin=2 ).</a:t>
            </a:r>
            <a:r>
              <a:rPr lang="en-US" altLang="zh-CN" sz="2400" dirty="0">
                <a:solidFill>
                  <a:srgbClr val="FF0000"/>
                </a:solidFill>
              </a:rPr>
              <a:t>generate(f)</a:t>
            </a:r>
            <a:endParaRPr lang="zh-CN" altLang="zh-CN" sz="2400" dirty="0">
              <a:solidFill>
                <a:srgbClr val="FF0000"/>
              </a:solidFill>
            </a:endParaRPr>
          </a:p>
          <a:p>
            <a:pPr marL="0" indent="0">
              <a:lnSpc>
                <a:spcPct val="120000"/>
              </a:lnSpc>
              <a:spcBef>
                <a:spcPts val="0"/>
              </a:spcBef>
              <a:buNone/>
            </a:pPr>
            <a:r>
              <a:rPr lang="en-US" altLang="zh-CN" sz="2400" dirty="0"/>
              <a:t>#</a:t>
            </a:r>
            <a:r>
              <a:rPr lang="zh-CN" altLang="zh-CN" sz="2400" dirty="0"/>
              <a:t>显示词云图片</a:t>
            </a:r>
          </a:p>
          <a:p>
            <a:pPr marL="0" indent="0">
              <a:lnSpc>
                <a:spcPct val="120000"/>
              </a:lnSpc>
              <a:spcBef>
                <a:spcPts val="0"/>
              </a:spcBef>
              <a:buNone/>
            </a:pPr>
            <a:r>
              <a:rPr lang="en-US" altLang="zh-CN" sz="2400" dirty="0" err="1"/>
              <a:t>plt.imshow</a:t>
            </a:r>
            <a:r>
              <a:rPr lang="en-US" altLang="zh-CN" sz="2400" dirty="0"/>
              <a:t>(</a:t>
            </a:r>
            <a:r>
              <a:rPr lang="en-US" altLang="zh-CN" sz="2400" dirty="0" err="1"/>
              <a:t>wordcloud</a:t>
            </a:r>
            <a:r>
              <a:rPr lang="en-US" altLang="zh-CN" sz="2400" dirty="0"/>
              <a:t>)</a:t>
            </a:r>
            <a:endParaRPr lang="zh-CN" altLang="zh-CN" sz="2400" dirty="0"/>
          </a:p>
          <a:p>
            <a:pPr marL="0" indent="0">
              <a:lnSpc>
                <a:spcPct val="120000"/>
              </a:lnSpc>
              <a:spcBef>
                <a:spcPts val="0"/>
              </a:spcBef>
              <a:buNone/>
            </a:pPr>
            <a:r>
              <a:rPr lang="en-US" altLang="zh-CN" sz="2400" dirty="0" err="1"/>
              <a:t>plt.axis</a:t>
            </a:r>
            <a:r>
              <a:rPr lang="en-US" altLang="zh-CN" sz="2400" dirty="0"/>
              <a:t>("off")</a:t>
            </a:r>
            <a:endParaRPr lang="zh-CN" altLang="zh-CN" sz="2400" dirty="0"/>
          </a:p>
          <a:p>
            <a:pPr marL="0" indent="0">
              <a:lnSpc>
                <a:spcPct val="120000"/>
              </a:lnSpc>
              <a:spcBef>
                <a:spcPts val="0"/>
              </a:spcBef>
              <a:buNone/>
            </a:pPr>
            <a:r>
              <a:rPr lang="en-US" altLang="zh-CN" sz="2400" dirty="0" err="1"/>
              <a:t>plt.show</a:t>
            </a:r>
            <a:r>
              <a:rPr lang="en-US" altLang="zh-CN" sz="2400" dirty="0"/>
              <a:t>()</a:t>
            </a:r>
            <a:endParaRPr lang="zh-CN" altLang="zh-CN" sz="2400" dirty="0"/>
          </a:p>
          <a:p>
            <a:pPr marL="0" indent="0">
              <a:lnSpc>
                <a:spcPct val="120000"/>
              </a:lnSpc>
              <a:spcBef>
                <a:spcPts val="0"/>
              </a:spcBef>
              <a:buNone/>
            </a:pPr>
            <a:r>
              <a:rPr lang="en-US" altLang="zh-CN" sz="2400" dirty="0"/>
              <a:t>#</a:t>
            </a:r>
            <a:r>
              <a:rPr lang="zh-CN" altLang="zh-CN" sz="2400" dirty="0"/>
              <a:t>保存图片</a:t>
            </a:r>
          </a:p>
          <a:p>
            <a:pPr marL="0" indent="0">
              <a:lnSpc>
                <a:spcPct val="120000"/>
              </a:lnSpc>
              <a:spcBef>
                <a:spcPts val="0"/>
              </a:spcBef>
              <a:buNone/>
            </a:pPr>
            <a:r>
              <a:rPr lang="en-US" altLang="zh-CN" sz="2400" dirty="0" err="1"/>
              <a:t>wordcloud.to_file</a:t>
            </a:r>
            <a:r>
              <a:rPr lang="en-US" altLang="zh-CN" sz="2400" dirty="0"/>
              <a:t>('test.png</a:t>
            </a:r>
            <a:r>
              <a:rPr lang="en-US" altLang="zh-CN" sz="2400" dirty="0" smtClean="0"/>
              <a:t>')</a:t>
            </a:r>
            <a:endParaRPr lang="zh-CN" altLang="en-US" sz="2400" dirty="0"/>
          </a:p>
        </p:txBody>
      </p:sp>
    </p:spTree>
    <p:extLst>
      <p:ext uri="{BB962C8B-B14F-4D97-AF65-F5344CB8AC3E}">
        <p14:creationId xmlns:p14="http://schemas.microsoft.com/office/powerpoint/2010/main" val="2873308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【例</a:t>
            </a:r>
            <a:r>
              <a:rPr lang="en-US" altLang="zh-CN" dirty="0"/>
              <a:t>3.73</a:t>
            </a:r>
            <a:r>
              <a:rPr lang="zh-CN" altLang="zh-CN" dirty="0" smtClean="0"/>
              <a:t>】指定</a:t>
            </a:r>
            <a:r>
              <a:rPr lang="zh-CN" altLang="en-US" dirty="0" smtClean="0"/>
              <a:t>背景</a:t>
            </a:r>
            <a:r>
              <a:rPr lang="zh-CN" altLang="zh-CN" dirty="0" smtClean="0"/>
              <a:t>图片</a:t>
            </a:r>
            <a:r>
              <a:rPr lang="zh-CN" altLang="en-US" dirty="0" smtClean="0"/>
              <a:t>的词云</a:t>
            </a:r>
            <a:endParaRPr lang="zh-CN" altLang="en-US" dirty="0"/>
          </a:p>
        </p:txBody>
      </p:sp>
      <p:pic>
        <p:nvPicPr>
          <p:cNvPr id="4" name="图片 3" descr="C:\Users\52257\Desktop\pic.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9060" y="862152"/>
            <a:ext cx="2280512" cy="5024483"/>
          </a:xfrm>
          <a:prstGeom prst="rect">
            <a:avLst/>
          </a:prstGeom>
          <a:noFill/>
          <a:ln>
            <a:noFill/>
          </a:ln>
        </p:spPr>
      </p:pic>
      <p:pic>
        <p:nvPicPr>
          <p:cNvPr id="3076" name="Picture 4" descr="https://gimg2.baidu.com/image_search/src=http%3A%2F%2F5b0988e595225.cdn.sohucs.com%2Fq_70%2Cc_zoom%2Cw_640%2Fimages%2F20170810%2Fde9768bf3c3348d8b9abc5b77df537d1.jpg&amp;refer=http%3A%2F%2F5b0988e595225.cdn.sohucs.com&amp;app=2002&amp;size=f9999,10000&amp;q=a80&amp;n=0&amp;g=0n&amp;fmt=jpeg?sec=1639051177&amp;t=7b4c7ed6fb51a90b1b14cfec2d5b7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469" y="1687375"/>
            <a:ext cx="3461240" cy="33855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baidu.com/it/u=867506958,2730144567&amp;fm=253&amp;fmt=auto&amp;app=138&amp;f=JPEG?w=500&amp;h=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40" y="2521527"/>
            <a:ext cx="4368076" cy="224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4792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Autofit/>
          </a:bodyPr>
          <a:lstStyle/>
          <a:p>
            <a:pPr marL="0" indent="0">
              <a:lnSpc>
                <a:spcPct val="120000"/>
              </a:lnSpc>
              <a:spcBef>
                <a:spcPts val="0"/>
              </a:spcBef>
              <a:buNone/>
            </a:pPr>
            <a:r>
              <a:rPr lang="en-US" altLang="zh-CN" dirty="0" smtClean="0"/>
              <a:t>from </a:t>
            </a:r>
            <a:r>
              <a:rPr lang="en-US" altLang="zh-CN" dirty="0" err="1"/>
              <a:t>wordcloud</a:t>
            </a:r>
            <a:r>
              <a:rPr lang="en-US" altLang="zh-CN" dirty="0"/>
              <a:t> import </a:t>
            </a:r>
            <a:r>
              <a:rPr lang="en-US" altLang="zh-CN" dirty="0" err="1"/>
              <a:t>WordCloud</a:t>
            </a:r>
            <a:endParaRPr lang="zh-CN" altLang="zh-CN" dirty="0"/>
          </a:p>
          <a:p>
            <a:pPr marL="0" indent="0">
              <a:lnSpc>
                <a:spcPct val="120000"/>
              </a:lnSpc>
              <a:spcBef>
                <a:spcPts val="0"/>
              </a:spcBef>
              <a:buNone/>
            </a:pPr>
            <a:r>
              <a:rPr lang="en-US" altLang="zh-CN" dirty="0"/>
              <a:t>import </a:t>
            </a:r>
            <a:r>
              <a:rPr lang="en-US" altLang="zh-CN" dirty="0" err="1"/>
              <a:t>matplotlib.pyplot</a:t>
            </a:r>
            <a:r>
              <a:rPr lang="en-US" altLang="zh-CN" dirty="0"/>
              <a:t> as </a:t>
            </a:r>
            <a:r>
              <a:rPr lang="en-US" altLang="zh-CN" dirty="0" err="1"/>
              <a:t>plt</a:t>
            </a:r>
            <a:endParaRPr lang="zh-CN" altLang="zh-CN" dirty="0"/>
          </a:p>
          <a:p>
            <a:pPr marL="0" indent="0">
              <a:lnSpc>
                <a:spcPct val="120000"/>
              </a:lnSpc>
              <a:spcBef>
                <a:spcPts val="0"/>
              </a:spcBef>
              <a:buNone/>
            </a:pPr>
            <a:r>
              <a:rPr lang="en-US" altLang="zh-CN" dirty="0"/>
              <a:t>from </a:t>
            </a:r>
            <a:r>
              <a:rPr lang="en-US" altLang="zh-CN" dirty="0" err="1"/>
              <a:t>imageio</a:t>
            </a:r>
            <a:r>
              <a:rPr lang="en-US" altLang="zh-CN" dirty="0"/>
              <a:t> import </a:t>
            </a:r>
            <a:r>
              <a:rPr lang="en-US" altLang="zh-CN" dirty="0" err="1"/>
              <a:t>imread</a:t>
            </a:r>
            <a:endParaRPr lang="zh-CN" altLang="zh-CN" dirty="0"/>
          </a:p>
          <a:p>
            <a:pPr marL="0" indent="0">
              <a:lnSpc>
                <a:spcPct val="120000"/>
              </a:lnSpc>
              <a:spcBef>
                <a:spcPts val="0"/>
              </a:spcBef>
              <a:buNone/>
            </a:pPr>
            <a:r>
              <a:rPr lang="en-US" altLang="zh-CN" dirty="0"/>
              <a:t>#</a:t>
            </a:r>
            <a:r>
              <a:rPr lang="zh-CN" altLang="zh-CN" dirty="0"/>
              <a:t>打开文本文件</a:t>
            </a:r>
          </a:p>
          <a:p>
            <a:pPr marL="0" indent="0">
              <a:lnSpc>
                <a:spcPct val="120000"/>
              </a:lnSpc>
              <a:spcBef>
                <a:spcPts val="0"/>
              </a:spcBef>
              <a:buNone/>
            </a:pPr>
            <a:r>
              <a:rPr lang="en-US" altLang="zh-CN" dirty="0"/>
              <a:t>text = open('</a:t>
            </a:r>
            <a:r>
              <a:rPr lang="en-US" altLang="zh-CN" dirty="0" err="1"/>
              <a:t>song.txt','r</a:t>
            </a:r>
            <a:r>
              <a:rPr lang="en-US" altLang="zh-CN" dirty="0"/>
              <a:t>').read()</a:t>
            </a:r>
            <a:endParaRPr lang="zh-CN" altLang="zh-CN" dirty="0"/>
          </a:p>
          <a:p>
            <a:pPr marL="0" indent="0">
              <a:lnSpc>
                <a:spcPct val="120000"/>
              </a:lnSpc>
              <a:spcBef>
                <a:spcPts val="0"/>
              </a:spcBef>
              <a:buNone/>
            </a:pPr>
            <a:r>
              <a:rPr lang="en-US" altLang="zh-CN" dirty="0"/>
              <a:t>#</a:t>
            </a:r>
            <a:r>
              <a:rPr lang="zh-CN" altLang="zh-CN" dirty="0"/>
              <a:t>读入背景图片</a:t>
            </a:r>
          </a:p>
          <a:p>
            <a:pPr marL="0" indent="0">
              <a:lnSpc>
                <a:spcPct val="120000"/>
              </a:lnSpc>
              <a:spcBef>
                <a:spcPts val="0"/>
              </a:spcBef>
              <a:buNone/>
            </a:pPr>
            <a:r>
              <a:rPr lang="en-US" altLang="zh-CN" dirty="0" err="1"/>
              <a:t>bg_pic</a:t>
            </a:r>
            <a:r>
              <a:rPr lang="en-US" altLang="zh-CN" dirty="0"/>
              <a:t> = </a:t>
            </a:r>
            <a:r>
              <a:rPr lang="en-US" altLang="zh-CN" dirty="0" err="1"/>
              <a:t>imread</a:t>
            </a:r>
            <a:r>
              <a:rPr lang="en-US" altLang="zh-CN" dirty="0"/>
              <a:t>('notation.png')</a:t>
            </a:r>
            <a:endParaRPr lang="zh-CN" altLang="zh-CN" dirty="0"/>
          </a:p>
          <a:p>
            <a:pPr marL="0" indent="0">
              <a:lnSpc>
                <a:spcPct val="120000"/>
              </a:lnSpc>
              <a:spcBef>
                <a:spcPts val="0"/>
              </a:spcBef>
              <a:buNone/>
            </a:pPr>
            <a:r>
              <a:rPr lang="en-US" altLang="zh-CN" dirty="0"/>
              <a:t>#</a:t>
            </a:r>
            <a:r>
              <a:rPr lang="zh-CN" altLang="zh-CN" dirty="0"/>
              <a:t>生成词云</a:t>
            </a:r>
          </a:p>
          <a:p>
            <a:pPr marL="0" indent="0">
              <a:lnSpc>
                <a:spcPct val="120000"/>
              </a:lnSpc>
              <a:spcBef>
                <a:spcPts val="0"/>
              </a:spcBef>
              <a:buNone/>
            </a:pPr>
            <a:r>
              <a:rPr lang="en-US" altLang="zh-CN" dirty="0" err="1"/>
              <a:t>stopwd</a:t>
            </a:r>
            <a:r>
              <a:rPr lang="en-US" altLang="zh-CN" dirty="0"/>
              <a:t>=['</a:t>
            </a:r>
            <a:r>
              <a:rPr lang="en-US" altLang="zh-CN" dirty="0" err="1"/>
              <a:t>is','a','the','to','of','in','on','at','and</a:t>
            </a:r>
            <a:r>
              <a:rPr lang="en-US" altLang="zh-CN" dirty="0"/>
              <a:t>']</a:t>
            </a:r>
            <a:endParaRPr lang="zh-CN" altLang="zh-CN" dirty="0"/>
          </a:p>
          <a:p>
            <a:pPr marL="0" indent="0">
              <a:lnSpc>
                <a:spcPct val="120000"/>
              </a:lnSpc>
              <a:spcBef>
                <a:spcPts val="0"/>
              </a:spcBef>
              <a:buNone/>
            </a:pPr>
            <a:r>
              <a:rPr lang="en-US" altLang="zh-CN" dirty="0" err="1"/>
              <a:t>wdcd</a:t>
            </a:r>
            <a:r>
              <a:rPr lang="en-US" altLang="zh-CN" dirty="0"/>
              <a:t>=</a:t>
            </a:r>
            <a:r>
              <a:rPr lang="en-US" altLang="zh-CN" dirty="0" err="1"/>
              <a:t>WordCloud</a:t>
            </a:r>
            <a:r>
              <a:rPr lang="en-US" altLang="zh-CN" dirty="0"/>
              <a:t>(</a:t>
            </a:r>
            <a:r>
              <a:rPr lang="en-US" altLang="zh-CN" dirty="0">
                <a:solidFill>
                  <a:srgbClr val="FF0000"/>
                </a:solidFill>
              </a:rPr>
              <a:t>mask=</a:t>
            </a:r>
            <a:r>
              <a:rPr lang="en-US" altLang="zh-CN" dirty="0" err="1">
                <a:solidFill>
                  <a:srgbClr val="FF0000"/>
                </a:solidFill>
              </a:rPr>
              <a:t>bg_pic</a:t>
            </a:r>
            <a:r>
              <a:rPr lang="en-US" altLang="zh-CN" dirty="0" err="1"/>
              <a:t>,background_color</a:t>
            </a:r>
            <a:r>
              <a:rPr lang="en-US" altLang="zh-CN" dirty="0"/>
              <a:t>='</a:t>
            </a:r>
            <a:r>
              <a:rPr lang="en-US" altLang="zh-CN" dirty="0" err="1"/>
              <a:t>white',scale</a:t>
            </a:r>
            <a:r>
              <a:rPr lang="en-US" altLang="zh-CN" dirty="0"/>
              <a:t>=1.5,stopwords=</a:t>
            </a:r>
            <a:r>
              <a:rPr lang="en-US" altLang="zh-CN" dirty="0" err="1"/>
              <a:t>stopwd</a:t>
            </a:r>
            <a:r>
              <a:rPr lang="en-US" altLang="zh-CN" dirty="0"/>
              <a:t>)</a:t>
            </a:r>
            <a:endParaRPr lang="zh-CN" altLang="zh-CN" dirty="0"/>
          </a:p>
          <a:p>
            <a:pPr marL="0" indent="0">
              <a:lnSpc>
                <a:spcPct val="120000"/>
              </a:lnSpc>
              <a:spcBef>
                <a:spcPts val="0"/>
              </a:spcBef>
              <a:buNone/>
            </a:pPr>
            <a:r>
              <a:rPr lang="en-US" altLang="zh-CN" dirty="0" err="1"/>
              <a:t>wdcd</a:t>
            </a:r>
            <a:r>
              <a:rPr lang="en-US" altLang="zh-CN" dirty="0"/>
              <a:t>=</a:t>
            </a:r>
            <a:r>
              <a:rPr lang="en-US" altLang="zh-CN" dirty="0" err="1"/>
              <a:t>wdcd.generate</a:t>
            </a:r>
            <a:r>
              <a:rPr lang="en-US" altLang="zh-CN" dirty="0"/>
              <a:t>(text)</a:t>
            </a:r>
            <a:endParaRPr lang="zh-CN" altLang="zh-CN" dirty="0"/>
          </a:p>
          <a:p>
            <a:pPr marL="0" indent="0">
              <a:lnSpc>
                <a:spcPct val="120000"/>
              </a:lnSpc>
              <a:spcBef>
                <a:spcPts val="0"/>
              </a:spcBef>
              <a:buNone/>
            </a:pPr>
            <a:r>
              <a:rPr lang="en-US" altLang="zh-CN" dirty="0" err="1"/>
              <a:t>plt.imshow</a:t>
            </a:r>
            <a:r>
              <a:rPr lang="en-US" altLang="zh-CN" dirty="0"/>
              <a:t>(</a:t>
            </a:r>
            <a:r>
              <a:rPr lang="en-US" altLang="zh-CN" dirty="0" err="1"/>
              <a:t>wdcd</a:t>
            </a:r>
            <a:r>
              <a:rPr lang="en-US" altLang="zh-CN" dirty="0"/>
              <a:t>)</a:t>
            </a:r>
            <a:endParaRPr lang="zh-CN" altLang="zh-CN" dirty="0"/>
          </a:p>
          <a:p>
            <a:pPr marL="0" indent="0">
              <a:lnSpc>
                <a:spcPct val="120000"/>
              </a:lnSpc>
              <a:spcBef>
                <a:spcPts val="0"/>
              </a:spcBef>
              <a:buNone/>
            </a:pPr>
            <a:r>
              <a:rPr lang="en-US" altLang="zh-CN" dirty="0" err="1"/>
              <a:t>plt.axis</a:t>
            </a:r>
            <a:r>
              <a:rPr lang="en-US" altLang="zh-CN" dirty="0"/>
              <a:t>('off')</a:t>
            </a:r>
            <a:endParaRPr lang="zh-CN" altLang="zh-CN" dirty="0"/>
          </a:p>
          <a:p>
            <a:pPr marL="0" indent="0">
              <a:lnSpc>
                <a:spcPct val="120000"/>
              </a:lnSpc>
              <a:spcBef>
                <a:spcPts val="0"/>
              </a:spcBef>
              <a:buNone/>
            </a:pPr>
            <a:r>
              <a:rPr lang="en-US" altLang="zh-CN" dirty="0" err="1"/>
              <a:t>plt.show</a:t>
            </a:r>
            <a:r>
              <a:rPr lang="en-US" altLang="zh-CN" dirty="0"/>
              <a:t>()</a:t>
            </a:r>
            <a:endParaRPr lang="zh-CN" altLang="zh-CN" dirty="0"/>
          </a:p>
          <a:p>
            <a:pPr marL="0" indent="0">
              <a:lnSpc>
                <a:spcPct val="120000"/>
              </a:lnSpc>
              <a:spcBef>
                <a:spcPts val="0"/>
              </a:spcBef>
              <a:buNone/>
            </a:pPr>
            <a:r>
              <a:rPr lang="en-US" altLang="zh-CN" dirty="0" err="1"/>
              <a:t>wdcd.to_file</a:t>
            </a:r>
            <a:r>
              <a:rPr lang="en-US" altLang="zh-CN" dirty="0"/>
              <a:t>('pic.jpg') </a:t>
            </a:r>
            <a:endParaRPr lang="zh-CN" altLang="zh-CN" dirty="0"/>
          </a:p>
          <a:p>
            <a:pPr marL="0" indent="0">
              <a:lnSpc>
                <a:spcPct val="120000"/>
              </a:lnSpc>
              <a:spcBef>
                <a:spcPts val="0"/>
              </a:spcBef>
              <a:buNone/>
            </a:pPr>
            <a:endParaRPr lang="zh-CN" altLang="en-US" dirty="0"/>
          </a:p>
        </p:txBody>
      </p:sp>
    </p:spTree>
    <p:extLst>
      <p:ext uri="{BB962C8B-B14F-4D97-AF65-F5344CB8AC3E}">
        <p14:creationId xmlns:p14="http://schemas.microsoft.com/office/powerpoint/2010/main" val="10822567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3.6.2 Jieba</a:t>
            </a:r>
            <a:r>
              <a:rPr lang="zh-CN" altLang="en-US" b="0" i="0" u="none" strike="noStrike" kern="100" baseline="0" smtClean="0">
                <a:latin typeface="等线" panose="02010600030101010101" pitchFamily="2" charset="-122"/>
                <a:ea typeface="等线" panose="02010600030101010101" pitchFamily="2" charset="-122"/>
              </a:rPr>
              <a:t>中文分词</a:t>
            </a:r>
            <a:r>
              <a:rPr lang="zh-CN" altLang="en-US" b="0" i="0" u="none" strike="noStrike" kern="100" baseline="0" smtClean="0">
                <a:latin typeface="Times New Roman" panose="02020603050405020304" pitchFamily="18" charset="0"/>
                <a:ea typeface="等线" panose="02010600030101010101" pitchFamily="2" charset="-122"/>
              </a:rPr>
              <a:t>	</a:t>
            </a:r>
          </a:p>
        </p:txBody>
      </p:sp>
      <p:sp>
        <p:nvSpPr>
          <p:cNvPr id="3" name="文本占位符 2"/>
          <p:cNvSpPr>
            <a:spLocks noGrp="1"/>
          </p:cNvSpPr>
          <p:nvPr>
            <p:ph type="body" idx="1"/>
          </p:nvPr>
        </p:nvSpPr>
        <p:spPr/>
        <p:txBody>
          <a:bodyPr>
            <a:normAutofit/>
          </a:bodyPr>
          <a:lstStyle/>
          <a:p>
            <a:pPr marL="0" indent="0">
              <a:buNone/>
            </a:pPr>
            <a:r>
              <a:rPr lang="en-US" altLang="zh-CN" sz="2400" b="1" dirty="0"/>
              <a:t>1.</a:t>
            </a:r>
            <a:r>
              <a:rPr lang="zh-CN" altLang="zh-CN" sz="2400" b="1" dirty="0" smtClean="0"/>
              <a:t>自然语言处理</a:t>
            </a:r>
            <a:endParaRPr lang="en-US" altLang="zh-CN" sz="2400" b="1" dirty="0" smtClean="0"/>
          </a:p>
          <a:p>
            <a:pPr marL="0" indent="0">
              <a:buNone/>
            </a:pPr>
            <a:r>
              <a:rPr lang="zh-CN" altLang="zh-CN" sz="2400" dirty="0">
                <a:solidFill>
                  <a:srgbClr val="FF0000"/>
                </a:solidFill>
              </a:rPr>
              <a:t>自然语言处理</a:t>
            </a:r>
            <a:r>
              <a:rPr lang="zh-CN" altLang="zh-CN" sz="2400" dirty="0"/>
              <a:t>（</a:t>
            </a:r>
            <a:r>
              <a:rPr lang="en-US" altLang="zh-CN" sz="2400" dirty="0"/>
              <a:t>Natural Language Processing</a:t>
            </a:r>
            <a:r>
              <a:rPr lang="zh-CN" altLang="zh-CN" sz="2400" dirty="0"/>
              <a:t>，简称</a:t>
            </a:r>
            <a:r>
              <a:rPr lang="en-US" altLang="zh-CN" sz="2400" dirty="0">
                <a:solidFill>
                  <a:srgbClr val="FF0000"/>
                </a:solidFill>
              </a:rPr>
              <a:t>NLP</a:t>
            </a:r>
            <a:r>
              <a:rPr lang="zh-CN" altLang="zh-CN" sz="2400" dirty="0"/>
              <a:t>）是指用算法对人类口头表达或书面提供的自然语言信息进行处理的技术。</a:t>
            </a:r>
            <a:endParaRPr lang="zh-CN" altLang="en-US" sz="2400" dirty="0"/>
          </a:p>
        </p:txBody>
      </p:sp>
    </p:spTree>
    <p:extLst>
      <p:ext uri="{BB962C8B-B14F-4D97-AF65-F5344CB8AC3E}">
        <p14:creationId xmlns:p14="http://schemas.microsoft.com/office/powerpoint/2010/main" val="3519886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b="1" dirty="0"/>
              <a:t>2. </a:t>
            </a:r>
            <a:r>
              <a:rPr lang="zh-CN" altLang="zh-CN" sz="2400" b="1" dirty="0"/>
              <a:t>自然语言处理的主要步骤</a:t>
            </a:r>
            <a:endParaRPr lang="zh-CN" altLang="zh-CN" sz="2400" dirty="0"/>
          </a:p>
          <a:p>
            <a:pPr marL="0" indent="0">
              <a:buNone/>
            </a:pPr>
            <a:r>
              <a:rPr lang="zh-CN" altLang="zh-CN" sz="2400" dirty="0"/>
              <a:t>通常自然语言包括以下步骤：获取语料库、文本分词、词性标注、关键词提取、文本向量化等步骤。</a:t>
            </a:r>
          </a:p>
          <a:p>
            <a:pPr marL="0" indent="0">
              <a:buNone/>
            </a:pPr>
            <a:endParaRPr lang="zh-CN" altLang="en-US" sz="2400" dirty="0"/>
          </a:p>
        </p:txBody>
      </p:sp>
    </p:spTree>
    <p:extLst>
      <p:ext uri="{BB962C8B-B14F-4D97-AF65-F5344CB8AC3E}">
        <p14:creationId xmlns:p14="http://schemas.microsoft.com/office/powerpoint/2010/main" val="1214350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3.4 OpenCV</a:t>
            </a:r>
            <a:r>
              <a:rPr lang="zh-CN" altLang="en-US" b="0" i="0" u="none" strike="noStrike" kern="100" baseline="0" smtClean="0">
                <a:latin typeface="等线" panose="02010600030101010101" pitchFamily="2" charset="-122"/>
                <a:ea typeface="等线" panose="02010600030101010101" pitchFamily="2" charset="-122"/>
              </a:rPr>
              <a:t>	</a:t>
            </a:r>
            <a:endParaRPr lang="zh-CN" altLang="en-US" b="0" i="0" u="none" strike="noStrike" kern="100" baseline="0" smtClean="0">
              <a:latin typeface="Times New Roman" panose="02020603050405020304" pitchFamily="18" charset="0"/>
              <a:ea typeface="等线" panose="02010600030101010101" pitchFamily="2" charset="-122"/>
            </a:endParaRPr>
          </a:p>
        </p:txBody>
      </p:sp>
      <p:sp>
        <p:nvSpPr>
          <p:cNvPr id="3" name="文本占位符 2"/>
          <p:cNvSpPr>
            <a:spLocks noGrp="1"/>
          </p:cNvSpPr>
          <p:nvPr>
            <p:ph type="body" idx="1"/>
          </p:nvPr>
        </p:nvSpPr>
        <p:spPr/>
        <p:txBody>
          <a:bodyPr>
            <a:normAutofit/>
          </a:bodyPr>
          <a:lstStyle/>
          <a:p>
            <a:r>
              <a:rPr lang="en-US" altLang="zh-CN" sz="2400" dirty="0" err="1">
                <a:solidFill>
                  <a:srgbClr val="FF0000"/>
                </a:solidFill>
              </a:rPr>
              <a:t>OpenCV</a:t>
            </a:r>
            <a:r>
              <a:rPr lang="en-US" altLang="zh-CN" sz="2400" dirty="0">
                <a:solidFill>
                  <a:srgbClr val="FF0000"/>
                </a:solidFill>
              </a:rPr>
              <a:t> Python</a:t>
            </a:r>
            <a:r>
              <a:rPr lang="zh-CN" altLang="zh-CN" sz="2400" dirty="0"/>
              <a:t>是一个用于解决计算机视觉问题的</a:t>
            </a:r>
            <a:r>
              <a:rPr lang="en-US" altLang="zh-CN" sz="2400" dirty="0"/>
              <a:t>Python</a:t>
            </a:r>
            <a:r>
              <a:rPr lang="zh-CN" altLang="zh-CN" sz="2400" dirty="0"/>
              <a:t>库</a:t>
            </a:r>
            <a:r>
              <a:rPr lang="zh-CN" altLang="zh-CN" sz="2400" dirty="0" smtClean="0"/>
              <a:t>，</a:t>
            </a:r>
            <a:r>
              <a:rPr lang="zh-CN" altLang="zh-CN" sz="2400" dirty="0"/>
              <a:t>支持多种与计算机视觉和机器学习相关的</a:t>
            </a:r>
            <a:r>
              <a:rPr lang="zh-CN" altLang="zh-CN" sz="2400" dirty="0" smtClean="0"/>
              <a:t>算法</a:t>
            </a:r>
            <a:r>
              <a:rPr lang="zh-CN" altLang="en-US" sz="2400" dirty="0" smtClean="0"/>
              <a:t>。</a:t>
            </a:r>
            <a:endParaRPr lang="en-US" altLang="zh-CN" sz="2400" dirty="0" smtClean="0"/>
          </a:p>
          <a:p>
            <a:r>
              <a:rPr lang="en-US" altLang="zh-CN" sz="2400" dirty="0" err="1" smtClean="0"/>
              <a:t>OpenCV</a:t>
            </a:r>
            <a:r>
              <a:rPr lang="zh-CN" altLang="zh-CN" sz="2400" dirty="0"/>
              <a:t>是基于</a:t>
            </a:r>
            <a:r>
              <a:rPr lang="en-US" altLang="zh-CN" sz="2400" dirty="0"/>
              <a:t>C++</a:t>
            </a:r>
            <a:r>
              <a:rPr lang="zh-CN" altLang="zh-CN" sz="2400" dirty="0" smtClean="0"/>
              <a:t>实现</a:t>
            </a:r>
            <a:r>
              <a:rPr lang="zh-CN" altLang="zh-CN" sz="2400" dirty="0" smtClean="0"/>
              <a:t>的</a:t>
            </a:r>
            <a:r>
              <a:rPr lang="en-US" altLang="zh-CN" sz="2400" dirty="0"/>
              <a:t>Python</a:t>
            </a:r>
            <a:r>
              <a:rPr lang="zh-CN" altLang="zh-CN" sz="2400" dirty="0" smtClean="0"/>
              <a:t>包</a:t>
            </a:r>
            <a:r>
              <a:rPr lang="zh-CN" altLang="en-US" sz="2400" dirty="0" smtClean="0"/>
              <a:t>，</a:t>
            </a:r>
            <a:r>
              <a:rPr lang="zh-CN" altLang="zh-CN" sz="2400" dirty="0" smtClean="0"/>
              <a:t>数据</a:t>
            </a:r>
            <a:r>
              <a:rPr lang="zh-CN" altLang="zh-CN" sz="2400" dirty="0"/>
              <a:t>都被</a:t>
            </a:r>
            <a:r>
              <a:rPr lang="zh-CN" altLang="zh-CN" sz="2400" dirty="0">
                <a:solidFill>
                  <a:srgbClr val="FF0000"/>
                </a:solidFill>
              </a:rPr>
              <a:t>转换成</a:t>
            </a:r>
            <a:r>
              <a:rPr lang="en-US" altLang="zh-CN" sz="2400" dirty="0" err="1">
                <a:solidFill>
                  <a:srgbClr val="FF0000"/>
                </a:solidFill>
              </a:rPr>
              <a:t>NumPy</a:t>
            </a:r>
            <a:r>
              <a:rPr lang="zh-CN" altLang="zh-CN" sz="2400" dirty="0">
                <a:solidFill>
                  <a:srgbClr val="FF0000"/>
                </a:solidFill>
              </a:rPr>
              <a:t>数据结构</a:t>
            </a:r>
            <a:r>
              <a:rPr lang="zh-CN" altLang="zh-CN" sz="2400" dirty="0"/>
              <a:t>，这使得</a:t>
            </a:r>
            <a:r>
              <a:rPr lang="en-US" altLang="zh-CN" sz="2400" dirty="0" err="1"/>
              <a:t>OpenCV</a:t>
            </a:r>
            <a:r>
              <a:rPr lang="zh-CN" altLang="zh-CN" sz="2400" dirty="0"/>
              <a:t>更容易与其他库（如</a:t>
            </a:r>
            <a:r>
              <a:rPr lang="en-US" altLang="zh-CN" sz="2400" dirty="0"/>
              <a:t>SCIPY</a:t>
            </a:r>
            <a:r>
              <a:rPr lang="zh-CN" altLang="zh-CN" sz="2400" dirty="0"/>
              <a:t>和</a:t>
            </a:r>
            <a:r>
              <a:rPr lang="en-US" altLang="zh-CN" sz="2400" dirty="0" err="1"/>
              <a:t>Matplotlib</a:t>
            </a:r>
            <a:r>
              <a:rPr lang="zh-CN" altLang="zh-CN" sz="2400" dirty="0"/>
              <a:t>）集成。</a:t>
            </a:r>
          </a:p>
          <a:p>
            <a:endParaRPr lang="zh-CN" altLang="en-US" sz="2400" dirty="0"/>
          </a:p>
        </p:txBody>
      </p:sp>
    </p:spTree>
    <p:extLst>
      <p:ext uri="{BB962C8B-B14F-4D97-AF65-F5344CB8AC3E}">
        <p14:creationId xmlns:p14="http://schemas.microsoft.com/office/powerpoint/2010/main" val="31491915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a:xfrm>
            <a:off x="558799" y="1054324"/>
            <a:ext cx="11056060" cy="5193212"/>
          </a:xfrm>
        </p:spPr>
        <p:txBody>
          <a:bodyPr>
            <a:normAutofit/>
          </a:bodyPr>
          <a:lstStyle/>
          <a:p>
            <a:pPr marL="0" indent="0">
              <a:buNone/>
            </a:pPr>
            <a:r>
              <a:rPr lang="en-US" altLang="zh-CN" sz="2400" dirty="0"/>
              <a:t>1)TF-IDF</a:t>
            </a:r>
            <a:r>
              <a:rPr lang="zh-CN" altLang="zh-CN" sz="2400" dirty="0"/>
              <a:t>关键词提取</a:t>
            </a:r>
          </a:p>
          <a:p>
            <a:pPr marL="0" indent="0">
              <a:buNone/>
            </a:pPr>
            <a:r>
              <a:rPr lang="en-US" altLang="zh-CN" sz="2400" dirty="0">
                <a:solidFill>
                  <a:srgbClr val="FF0000"/>
                </a:solidFill>
              </a:rPr>
              <a:t>TF-IDF</a:t>
            </a:r>
            <a:r>
              <a:rPr lang="zh-CN" altLang="zh-CN" sz="2400" dirty="0"/>
              <a:t>（</a:t>
            </a:r>
            <a:r>
              <a:rPr lang="en-US" altLang="zh-CN" sz="2400" dirty="0"/>
              <a:t>term frequency–inverse document frequency</a:t>
            </a:r>
            <a:r>
              <a:rPr lang="zh-CN" altLang="zh-CN" sz="2400" dirty="0"/>
              <a:t>，</a:t>
            </a:r>
            <a:r>
              <a:rPr lang="zh-CN" altLang="zh-CN" sz="2400" dirty="0">
                <a:solidFill>
                  <a:srgbClr val="FF0000"/>
                </a:solidFill>
              </a:rPr>
              <a:t>词频</a:t>
            </a:r>
            <a:r>
              <a:rPr lang="en-US" altLang="zh-CN" sz="2400" dirty="0">
                <a:solidFill>
                  <a:srgbClr val="FF0000"/>
                </a:solidFill>
              </a:rPr>
              <a:t>-</a:t>
            </a:r>
            <a:r>
              <a:rPr lang="zh-CN" altLang="zh-CN" sz="2400" dirty="0">
                <a:solidFill>
                  <a:srgbClr val="FF0000"/>
                </a:solidFill>
              </a:rPr>
              <a:t>反文档词频</a:t>
            </a:r>
            <a:r>
              <a:rPr lang="zh-CN" altLang="zh-CN" sz="2400" dirty="0"/>
              <a:t>）是关键词提取的一种基础且有效的算法，是信息检索与数据挖掘中常用的统计方法。</a:t>
            </a:r>
            <a:r>
              <a:rPr lang="en-US" altLang="zh-CN" sz="2400" dirty="0"/>
              <a:t>TF</a:t>
            </a:r>
            <a:r>
              <a:rPr lang="zh-CN" altLang="zh-CN" sz="2400" dirty="0"/>
              <a:t>是</a:t>
            </a:r>
            <a:r>
              <a:rPr lang="zh-CN" altLang="zh-CN" sz="2400" dirty="0">
                <a:solidFill>
                  <a:srgbClr val="FF0000"/>
                </a:solidFill>
              </a:rPr>
              <a:t>词频</a:t>
            </a:r>
            <a:r>
              <a:rPr lang="zh-CN" altLang="zh-CN" sz="2400" dirty="0"/>
              <a:t>，</a:t>
            </a:r>
            <a:r>
              <a:rPr lang="en-US" altLang="zh-CN" sz="2400" dirty="0"/>
              <a:t>IDF</a:t>
            </a:r>
            <a:r>
              <a:rPr lang="zh-CN" altLang="zh-CN" sz="2400" dirty="0"/>
              <a:t>是</a:t>
            </a:r>
            <a:r>
              <a:rPr lang="zh-CN" altLang="zh-CN" sz="2400" dirty="0">
                <a:solidFill>
                  <a:srgbClr val="FF0000"/>
                </a:solidFill>
              </a:rPr>
              <a:t>逆文本频率指数</a:t>
            </a:r>
            <a:r>
              <a:rPr lang="zh-CN" altLang="zh-CN" sz="2400" dirty="0"/>
              <a:t>。</a:t>
            </a:r>
            <a:r>
              <a:rPr lang="en-US" altLang="zh-CN" sz="2400" dirty="0"/>
              <a:t>TF-IDF</a:t>
            </a:r>
            <a:r>
              <a:rPr lang="zh-CN" altLang="zh-CN" sz="2400" dirty="0"/>
              <a:t>是一种统计方法，用以评估文件资料中的一个字</a:t>
            </a:r>
            <a:r>
              <a:rPr lang="en-US" altLang="zh-CN" sz="2400" dirty="0"/>
              <a:t>/</a:t>
            </a:r>
            <a:r>
              <a:rPr lang="zh-CN" altLang="zh-CN" sz="2400" dirty="0"/>
              <a:t>词的重要程度，字词的重要性随着它在文件中出现的次数而提升。</a:t>
            </a:r>
          </a:p>
          <a:p>
            <a:pPr marL="0" indent="0">
              <a:buNone/>
            </a:pPr>
            <a:r>
              <a:rPr lang="en-US" altLang="zh-CN" sz="2400" dirty="0"/>
              <a:t>TF-IDF</a:t>
            </a:r>
            <a:r>
              <a:rPr lang="zh-CN" altLang="zh-CN" sz="2400" dirty="0"/>
              <a:t>的主要想法是：如果某个词句在一篇文章中频繁出现（</a:t>
            </a:r>
            <a:r>
              <a:rPr lang="en-US" altLang="zh-CN" sz="2400" dirty="0"/>
              <a:t>TF</a:t>
            </a:r>
            <a:r>
              <a:rPr lang="zh-CN" altLang="zh-CN" sz="2400" dirty="0"/>
              <a:t>值较高），且在其他文章中较少出现（</a:t>
            </a:r>
            <a:r>
              <a:rPr lang="en-US" altLang="zh-CN" sz="2400" dirty="0"/>
              <a:t>IDF</a:t>
            </a:r>
            <a:r>
              <a:rPr lang="zh-CN" altLang="zh-CN" sz="2400" dirty="0"/>
              <a:t>值较低），则这个词句是能够代表该文章的一个关键性词句。</a:t>
            </a:r>
          </a:p>
          <a:p>
            <a:pPr marL="0" indent="0">
              <a:buNone/>
            </a:pPr>
            <a:endParaRPr lang="zh-CN" altLang="en-US" sz="2400" dirty="0"/>
          </a:p>
        </p:txBody>
      </p:sp>
    </p:spTree>
    <p:extLst>
      <p:ext uri="{BB962C8B-B14F-4D97-AF65-F5344CB8AC3E}">
        <p14:creationId xmlns:p14="http://schemas.microsoft.com/office/powerpoint/2010/main" val="436159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dirty="0"/>
              <a:t>2</a:t>
            </a:r>
            <a:r>
              <a:rPr lang="zh-CN" altLang="zh-CN" sz="2400" dirty="0"/>
              <a:t>）文本向量化</a:t>
            </a:r>
          </a:p>
          <a:p>
            <a:pPr marL="0" indent="0">
              <a:buNone/>
            </a:pPr>
            <a:r>
              <a:rPr lang="zh-CN" altLang="zh-CN" sz="2400" dirty="0" smtClean="0"/>
              <a:t>分词</a:t>
            </a:r>
            <a:r>
              <a:rPr lang="zh-CN" altLang="en-US" sz="2400" dirty="0" smtClean="0"/>
              <a:t>和</a:t>
            </a:r>
            <a:r>
              <a:rPr lang="zh-CN" altLang="zh-CN" sz="2400" dirty="0" smtClean="0"/>
              <a:t>关键词提取</a:t>
            </a:r>
            <a:r>
              <a:rPr lang="zh-CN" altLang="en-US" sz="2400" dirty="0" smtClean="0"/>
              <a:t>厚</a:t>
            </a:r>
            <a:r>
              <a:rPr lang="zh-CN" altLang="zh-CN" sz="2400" dirty="0" smtClean="0"/>
              <a:t>，为便于算法</a:t>
            </a:r>
            <a:r>
              <a:rPr lang="zh-CN" altLang="zh-CN" sz="2400" dirty="0"/>
              <a:t>处理</a:t>
            </a:r>
            <a:r>
              <a:rPr lang="zh-CN" altLang="zh-CN" sz="2400" dirty="0"/>
              <a:t>，一般需要</a:t>
            </a:r>
            <a:r>
              <a:rPr lang="zh-CN" altLang="zh-CN" sz="2400" dirty="0"/>
              <a:t>将文本进一步转换为</a:t>
            </a:r>
            <a:r>
              <a:rPr lang="zh-CN" altLang="zh-CN" sz="2400" dirty="0" smtClean="0"/>
              <a:t>数据向量</a:t>
            </a:r>
            <a:r>
              <a:rPr lang="zh-CN" altLang="zh-CN" sz="2400" dirty="0"/>
              <a:t>形式</a:t>
            </a:r>
            <a:r>
              <a:rPr lang="zh-CN" altLang="zh-CN" sz="2400" dirty="0" smtClean="0"/>
              <a:t>，这个</a:t>
            </a:r>
            <a:r>
              <a:rPr lang="zh-CN" altLang="zh-CN" sz="2400" dirty="0"/>
              <a:t>转换过程也称为</a:t>
            </a:r>
            <a:r>
              <a:rPr lang="zh-CN" altLang="zh-CN" sz="2400" dirty="0">
                <a:solidFill>
                  <a:srgbClr val="FF0000"/>
                </a:solidFill>
              </a:rPr>
              <a:t>文本向量化</a:t>
            </a:r>
            <a:r>
              <a:rPr lang="zh-CN" altLang="zh-CN" sz="2400" dirty="0"/>
              <a:t>。</a:t>
            </a:r>
          </a:p>
          <a:p>
            <a:pPr marL="0" indent="0">
              <a:buNone/>
            </a:pPr>
            <a:r>
              <a:rPr lang="zh-CN" altLang="zh-CN" sz="2400" dirty="0"/>
              <a:t>根据所要处理的文本的粒度，可以分为字向量化、词向量化、句子向量化和段落向量化</a:t>
            </a:r>
            <a:r>
              <a:rPr lang="zh-CN" altLang="zh-CN" sz="2400" dirty="0" smtClean="0"/>
              <a:t>。</a:t>
            </a:r>
            <a:endParaRPr lang="zh-CN" altLang="zh-CN" sz="2400" dirty="0"/>
          </a:p>
          <a:p>
            <a:pPr marL="0" indent="0">
              <a:buNone/>
            </a:pPr>
            <a:r>
              <a:rPr lang="zh-CN" altLang="zh-CN" sz="2400" dirty="0"/>
              <a:t>常用的文本向量化手段有字符编码、基于词集的</a:t>
            </a:r>
            <a:r>
              <a:rPr lang="en-US" altLang="zh-CN" sz="2400" dirty="0"/>
              <a:t>one-hot</a:t>
            </a:r>
            <a:r>
              <a:rPr lang="zh-CN" altLang="zh-CN" sz="2400" dirty="0"/>
              <a:t>编码、排序编码、词袋模型等方法，以及基于神经网络的</a:t>
            </a:r>
            <a:r>
              <a:rPr lang="en-US" altLang="zh-CN" sz="2400" dirty="0"/>
              <a:t>NNLM</a:t>
            </a:r>
            <a:r>
              <a:rPr lang="zh-CN" altLang="zh-CN" sz="2400" dirty="0"/>
              <a:t>神经网络语言模型。</a:t>
            </a:r>
          </a:p>
          <a:p>
            <a:pPr marL="0" indent="0">
              <a:buNone/>
            </a:pPr>
            <a:endParaRPr lang="zh-CN" altLang="en-US" sz="2400" dirty="0"/>
          </a:p>
        </p:txBody>
      </p:sp>
    </p:spTree>
    <p:extLst>
      <p:ext uri="{BB962C8B-B14F-4D97-AF65-F5344CB8AC3E}">
        <p14:creationId xmlns:p14="http://schemas.microsoft.com/office/powerpoint/2010/main" val="42445708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b="1" dirty="0"/>
              <a:t>3. </a:t>
            </a:r>
            <a:r>
              <a:rPr lang="zh-CN" altLang="zh-CN" sz="2400" b="1" dirty="0"/>
              <a:t>中文分词工具</a:t>
            </a:r>
            <a:r>
              <a:rPr lang="en-US" altLang="zh-CN" sz="2400" b="1" dirty="0"/>
              <a:t>---</a:t>
            </a:r>
            <a:r>
              <a:rPr lang="en-US" altLang="zh-CN" sz="2400" b="1" dirty="0" err="1"/>
              <a:t>Jieba</a:t>
            </a:r>
            <a:endParaRPr lang="zh-CN" altLang="zh-CN" sz="2400" dirty="0"/>
          </a:p>
          <a:p>
            <a:pPr marL="0" indent="0">
              <a:buNone/>
            </a:pPr>
            <a:r>
              <a:rPr lang="zh-CN" altLang="zh-CN" sz="2400" dirty="0"/>
              <a:t>由于汉语句子的复杂性，中文分词比英文分词更加复杂和困难</a:t>
            </a:r>
            <a:r>
              <a:rPr lang="zh-CN" altLang="zh-CN" sz="2400" dirty="0" smtClean="0"/>
              <a:t>。</a:t>
            </a:r>
            <a:endParaRPr lang="en-US" altLang="zh-CN" sz="2400" dirty="0" smtClean="0"/>
          </a:p>
          <a:p>
            <a:pPr marL="0" indent="0">
              <a:buNone/>
            </a:pPr>
            <a:r>
              <a:rPr lang="zh-CN" altLang="zh-CN" sz="2400" dirty="0" smtClean="0"/>
              <a:t>研究</a:t>
            </a:r>
            <a:r>
              <a:rPr lang="zh-CN" altLang="zh-CN" sz="2400" dirty="0"/>
              <a:t>人员针对中文分词提出了很多技术方法，主要有三类方法：规则分词、统计分词和混合</a:t>
            </a:r>
            <a:r>
              <a:rPr lang="zh-CN" altLang="zh-CN" sz="2400" dirty="0" smtClean="0"/>
              <a:t>分词。</a:t>
            </a:r>
            <a:endParaRPr lang="en-US" altLang="zh-CN" sz="2400" dirty="0" smtClean="0"/>
          </a:p>
          <a:p>
            <a:pPr marL="0" indent="0">
              <a:buNone/>
            </a:pPr>
            <a:r>
              <a:rPr lang="en-US" altLang="zh-CN" sz="2400" dirty="0" smtClean="0"/>
              <a:t>Python</a:t>
            </a:r>
            <a:r>
              <a:rPr lang="zh-CN" altLang="zh-CN" sz="2400" dirty="0"/>
              <a:t>开发环境下的中文分词</a:t>
            </a:r>
            <a:r>
              <a:rPr lang="zh-CN" altLang="zh-CN" sz="2400" dirty="0" smtClean="0"/>
              <a:t>工具，</a:t>
            </a:r>
            <a:r>
              <a:rPr lang="zh-CN" altLang="zh-CN" sz="2400" dirty="0"/>
              <a:t>如</a:t>
            </a:r>
            <a:r>
              <a:rPr lang="en-US" altLang="zh-CN" sz="2400" dirty="0" err="1"/>
              <a:t>Jieba</a:t>
            </a:r>
            <a:r>
              <a:rPr lang="zh-CN" altLang="zh-CN" sz="2400" dirty="0"/>
              <a:t>、</a:t>
            </a:r>
            <a:r>
              <a:rPr lang="en-US" altLang="zh-CN" sz="2400" dirty="0"/>
              <a:t>NLPIR</a:t>
            </a:r>
            <a:r>
              <a:rPr lang="zh-CN" altLang="zh-CN" sz="2400" dirty="0"/>
              <a:t>、</a:t>
            </a:r>
            <a:r>
              <a:rPr lang="en-US" altLang="zh-CN" sz="2400" dirty="0" err="1"/>
              <a:t>SnownNLP</a:t>
            </a:r>
            <a:r>
              <a:rPr lang="zh-CN" altLang="zh-CN" sz="2400" dirty="0"/>
              <a:t>、</a:t>
            </a:r>
            <a:r>
              <a:rPr lang="en-US" altLang="zh-CN" sz="2400" dirty="0" err="1"/>
              <a:t>Ansj</a:t>
            </a:r>
            <a:r>
              <a:rPr lang="zh-CN" altLang="zh-CN" sz="2400" dirty="0"/>
              <a:t>、盘古分词等。</a:t>
            </a:r>
          </a:p>
          <a:p>
            <a:endParaRPr lang="zh-CN" altLang="en-US" sz="2400" dirty="0"/>
          </a:p>
        </p:txBody>
      </p:sp>
    </p:spTree>
    <p:extLst>
      <p:ext uri="{BB962C8B-B14F-4D97-AF65-F5344CB8AC3E}">
        <p14:creationId xmlns:p14="http://schemas.microsoft.com/office/powerpoint/2010/main" val="42119661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b="1" dirty="0"/>
              <a:t>1</a:t>
            </a:r>
            <a:r>
              <a:rPr lang="zh-CN" altLang="zh-CN" sz="2400" b="1" dirty="0"/>
              <a:t>）</a:t>
            </a:r>
            <a:r>
              <a:rPr lang="en-US" altLang="zh-CN" sz="2400" b="1" dirty="0" err="1"/>
              <a:t>Jieba</a:t>
            </a:r>
            <a:r>
              <a:rPr lang="zh-CN" altLang="zh-CN" sz="2400" b="1" dirty="0"/>
              <a:t>的三种分词模式：</a:t>
            </a:r>
            <a:endParaRPr lang="zh-CN" altLang="zh-CN" sz="2400" dirty="0"/>
          </a:p>
          <a:p>
            <a:pPr lvl="0">
              <a:buFont typeface="Wingdings" panose="05000000000000000000" pitchFamily="2" charset="2"/>
              <a:buChar char="u"/>
            </a:pPr>
            <a:r>
              <a:rPr lang="zh-CN" altLang="zh-CN" sz="2400" dirty="0">
                <a:solidFill>
                  <a:srgbClr val="FF0000"/>
                </a:solidFill>
              </a:rPr>
              <a:t>精确模式</a:t>
            </a:r>
            <a:r>
              <a:rPr lang="zh-CN" altLang="zh-CN" sz="2400" dirty="0"/>
              <a:t>：试图将句子最精确地切开，适合文本分析；</a:t>
            </a:r>
          </a:p>
          <a:p>
            <a:pPr lvl="0">
              <a:buFont typeface="Wingdings" panose="05000000000000000000" pitchFamily="2" charset="2"/>
              <a:buChar char="u"/>
            </a:pPr>
            <a:r>
              <a:rPr lang="zh-CN" altLang="zh-CN" sz="2400" dirty="0">
                <a:solidFill>
                  <a:srgbClr val="FF0000"/>
                </a:solidFill>
              </a:rPr>
              <a:t>全模式</a:t>
            </a:r>
            <a:r>
              <a:rPr lang="zh-CN" altLang="zh-CN" sz="2400" dirty="0"/>
              <a:t>：把句子中所有的可以成词的词语都扫描出来</a:t>
            </a:r>
            <a:r>
              <a:rPr lang="en-US" altLang="zh-CN" sz="2400" dirty="0"/>
              <a:t>, </a:t>
            </a:r>
            <a:r>
              <a:rPr lang="zh-CN" altLang="zh-CN" sz="2400" dirty="0"/>
              <a:t>速度非常快，但是不能解决歧义；</a:t>
            </a:r>
          </a:p>
          <a:p>
            <a:pPr lvl="0">
              <a:buFont typeface="Wingdings" panose="05000000000000000000" pitchFamily="2" charset="2"/>
              <a:buChar char="u"/>
            </a:pPr>
            <a:r>
              <a:rPr lang="zh-CN" altLang="zh-CN" sz="2400" dirty="0">
                <a:solidFill>
                  <a:srgbClr val="FF0000"/>
                </a:solidFill>
              </a:rPr>
              <a:t>搜索引擎模式</a:t>
            </a:r>
            <a:r>
              <a:rPr lang="zh-CN" altLang="zh-CN" sz="2400" dirty="0"/>
              <a:t>：在精确模式的基础上，对长词再次切分，提高召回率，适合用于搜索引擎分词。</a:t>
            </a:r>
          </a:p>
          <a:p>
            <a:pPr marL="0" indent="0">
              <a:buNone/>
            </a:pPr>
            <a:endParaRPr lang="zh-CN" altLang="en-US" sz="2400" dirty="0"/>
          </a:p>
        </p:txBody>
      </p:sp>
    </p:spTree>
    <p:extLst>
      <p:ext uri="{BB962C8B-B14F-4D97-AF65-F5344CB8AC3E}">
        <p14:creationId xmlns:p14="http://schemas.microsoft.com/office/powerpoint/2010/main" val="3172783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a:xfrm>
            <a:off x="558801" y="1026615"/>
            <a:ext cx="8760690" cy="5193212"/>
          </a:xfrm>
        </p:spPr>
        <p:txBody>
          <a:bodyPr>
            <a:normAutofit/>
          </a:bodyPr>
          <a:lstStyle/>
          <a:p>
            <a:pPr marL="0" indent="0">
              <a:buNone/>
            </a:pPr>
            <a:r>
              <a:rPr lang="en-US" altLang="zh-CN" sz="2400" dirty="0" err="1"/>
              <a:t>Jieba</a:t>
            </a:r>
            <a:r>
              <a:rPr lang="zh-CN" altLang="zh-CN" sz="2400" dirty="0"/>
              <a:t>分词通过其提供的</a:t>
            </a:r>
            <a:r>
              <a:rPr lang="en-US" altLang="zh-CN" sz="2400" dirty="0"/>
              <a:t>cut</a:t>
            </a:r>
            <a:r>
              <a:rPr lang="zh-CN" altLang="zh-CN" sz="2400" dirty="0"/>
              <a:t>方法和</a:t>
            </a:r>
            <a:r>
              <a:rPr lang="en-US" altLang="zh-CN" sz="2400" dirty="0" err="1"/>
              <a:t>cut_for_search</a:t>
            </a:r>
            <a:r>
              <a:rPr lang="zh-CN" altLang="zh-CN" sz="2400" dirty="0"/>
              <a:t>方法来实现</a:t>
            </a:r>
            <a:r>
              <a:rPr lang="zh-CN" altLang="zh-CN" sz="2400" dirty="0" smtClean="0"/>
              <a:t>的</a:t>
            </a:r>
            <a:r>
              <a:rPr lang="zh-CN" altLang="en-US" sz="2400" dirty="0" smtClean="0"/>
              <a:t>，</a:t>
            </a:r>
            <a:r>
              <a:rPr lang="en-US" altLang="zh-CN" sz="2400" dirty="0" err="1"/>
              <a:t>jieba.cut_for_search</a:t>
            </a:r>
            <a:r>
              <a:rPr lang="en-US" altLang="zh-CN" sz="2400" dirty="0"/>
              <a:t> </a:t>
            </a:r>
            <a:r>
              <a:rPr lang="zh-CN" altLang="zh-CN" sz="2400" dirty="0"/>
              <a:t>方法更适合</a:t>
            </a:r>
            <a:r>
              <a:rPr lang="zh-CN" altLang="zh-CN" sz="2400" dirty="0" smtClean="0"/>
              <a:t>搜索引擎。</a:t>
            </a:r>
            <a:endParaRPr lang="en-US" altLang="zh-CN" sz="2400" dirty="0" smtClean="0"/>
          </a:p>
          <a:p>
            <a:pPr marL="0" indent="0">
              <a:buNone/>
            </a:pPr>
            <a:r>
              <a:rPr lang="en-US" altLang="zh-CN" sz="2400" dirty="0" err="1" smtClean="0">
                <a:solidFill>
                  <a:srgbClr val="FF0000"/>
                </a:solidFill>
              </a:rPr>
              <a:t>jieba.cut</a:t>
            </a:r>
            <a:r>
              <a:rPr lang="en-US" altLang="zh-CN" sz="2400" dirty="0" smtClean="0">
                <a:solidFill>
                  <a:srgbClr val="FF0000"/>
                </a:solidFill>
              </a:rPr>
              <a:t> </a:t>
            </a:r>
            <a:r>
              <a:rPr lang="zh-CN" altLang="zh-CN" sz="2400" dirty="0"/>
              <a:t>方法的基本格式：</a:t>
            </a:r>
          </a:p>
          <a:p>
            <a:pPr marL="785792" lvl="2" indent="0">
              <a:buNone/>
            </a:pPr>
            <a:r>
              <a:rPr lang="en-US" altLang="zh-CN" sz="2400" dirty="0"/>
              <a:t>cut(sentence, </a:t>
            </a:r>
            <a:r>
              <a:rPr lang="en-US" altLang="zh-CN" sz="2400" dirty="0" err="1"/>
              <a:t>cut_all</a:t>
            </a:r>
            <a:r>
              <a:rPr lang="en-US" altLang="zh-CN" sz="2400" dirty="0"/>
              <a:t>=False, HMM=True)</a:t>
            </a:r>
            <a:endParaRPr lang="zh-CN" altLang="zh-CN" sz="2400" dirty="0"/>
          </a:p>
          <a:p>
            <a:pPr marL="0" indent="0">
              <a:buNone/>
            </a:pPr>
            <a:r>
              <a:rPr lang="zh-CN" altLang="zh-CN" sz="2400" dirty="0"/>
              <a:t>参数含义</a:t>
            </a:r>
            <a:r>
              <a:rPr lang="en-US" altLang="zh-CN" sz="2400" dirty="0"/>
              <a:t>:</a:t>
            </a:r>
            <a:endParaRPr lang="zh-CN" altLang="zh-CN" sz="2400" dirty="0"/>
          </a:p>
          <a:p>
            <a:pPr lvl="0">
              <a:buFont typeface="Wingdings" panose="05000000000000000000" pitchFamily="2" charset="2"/>
              <a:buChar char="u"/>
            </a:pPr>
            <a:r>
              <a:rPr lang="en-US" altLang="zh-CN" sz="2400" dirty="0"/>
              <a:t>Sentence</a:t>
            </a:r>
            <a:r>
              <a:rPr lang="zh-CN" altLang="zh-CN" sz="2400" dirty="0"/>
              <a:t>：需要分词的字符串</a:t>
            </a:r>
          </a:p>
          <a:p>
            <a:pPr lvl="0">
              <a:buFont typeface="Wingdings" panose="05000000000000000000" pitchFamily="2" charset="2"/>
              <a:buChar char="u"/>
            </a:pPr>
            <a:r>
              <a:rPr lang="en-US" altLang="zh-CN" sz="2400" dirty="0" err="1"/>
              <a:t>cut_all</a:t>
            </a:r>
            <a:r>
              <a:rPr lang="zh-CN" altLang="zh-CN" sz="2400" dirty="0"/>
              <a:t>：用来控制是否采用全模式</a:t>
            </a:r>
          </a:p>
          <a:p>
            <a:pPr lvl="0">
              <a:buFont typeface="Wingdings" panose="05000000000000000000" pitchFamily="2" charset="2"/>
              <a:buChar char="u"/>
            </a:pPr>
            <a:r>
              <a:rPr lang="en-US" altLang="zh-CN" sz="2400" dirty="0"/>
              <a:t>HMM</a:t>
            </a:r>
            <a:r>
              <a:rPr lang="zh-CN" altLang="zh-CN" sz="2400" dirty="0"/>
              <a:t>：用来控制是否使用</a:t>
            </a:r>
            <a:r>
              <a:rPr lang="en-US" altLang="zh-CN" sz="2400" dirty="0"/>
              <a:t> HMM </a:t>
            </a:r>
            <a:r>
              <a:rPr lang="zh-CN" altLang="zh-CN" sz="2400" dirty="0" smtClean="0"/>
              <a:t>模型</a:t>
            </a:r>
            <a:endParaRPr lang="zh-CN" altLang="zh-CN" sz="2400" dirty="0"/>
          </a:p>
        </p:txBody>
      </p:sp>
    </p:spTree>
    <p:extLst>
      <p:ext uri="{BB962C8B-B14F-4D97-AF65-F5344CB8AC3E}">
        <p14:creationId xmlns:p14="http://schemas.microsoft.com/office/powerpoint/2010/main" val="25614056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zh-CN" altLang="zh-CN" sz="2400" dirty="0"/>
              <a:t>【例</a:t>
            </a:r>
            <a:r>
              <a:rPr lang="en-US" altLang="zh-CN" sz="2400" dirty="0"/>
              <a:t>3.74</a:t>
            </a:r>
            <a:r>
              <a:rPr lang="zh-CN" altLang="zh-CN" sz="2400" dirty="0"/>
              <a:t>】</a:t>
            </a:r>
            <a:r>
              <a:rPr lang="en-US" altLang="zh-CN" sz="2400" dirty="0" err="1"/>
              <a:t>jieba</a:t>
            </a:r>
            <a:r>
              <a:rPr lang="zh-CN" altLang="zh-CN" sz="2400" dirty="0"/>
              <a:t>中文分词。</a:t>
            </a:r>
          </a:p>
          <a:p>
            <a:pPr marL="785792" lvl="2" indent="0">
              <a:buNone/>
            </a:pPr>
            <a:r>
              <a:rPr lang="en-US" altLang="zh-CN" sz="2400" dirty="0"/>
              <a:t>import </a:t>
            </a:r>
            <a:r>
              <a:rPr lang="en-US" altLang="zh-CN" sz="2400" dirty="0" err="1"/>
              <a:t>jieba</a:t>
            </a:r>
            <a:endParaRPr lang="zh-CN" altLang="zh-CN" sz="2400" dirty="0"/>
          </a:p>
          <a:p>
            <a:pPr marL="785792" lvl="2" indent="0">
              <a:buNone/>
            </a:pPr>
            <a:r>
              <a:rPr lang="en-US" altLang="zh-CN" sz="2400" dirty="0"/>
              <a:t>list0 = </a:t>
            </a:r>
            <a:r>
              <a:rPr lang="en-US" altLang="zh-CN" sz="2400" dirty="0" err="1"/>
              <a:t>jieba.cut</a:t>
            </a:r>
            <a:r>
              <a:rPr lang="en-US" altLang="zh-CN" sz="2400" dirty="0"/>
              <a:t>('</a:t>
            </a:r>
            <a:r>
              <a:rPr lang="zh-CN" altLang="zh-CN" sz="2400" dirty="0"/>
              <a:t>东北林业大学的猫科动物专家判定，这只野生东北虎属于定居虎。</a:t>
            </a:r>
            <a:r>
              <a:rPr lang="en-US" altLang="zh-CN" sz="2400" dirty="0"/>
              <a:t>', </a:t>
            </a:r>
            <a:r>
              <a:rPr lang="en-US" altLang="zh-CN" sz="2400" dirty="0" err="1"/>
              <a:t>cut_all</a:t>
            </a:r>
            <a:r>
              <a:rPr lang="en-US" altLang="zh-CN" sz="2400" dirty="0"/>
              <a:t>=True)</a:t>
            </a:r>
            <a:endParaRPr lang="zh-CN" altLang="zh-CN" sz="2400" dirty="0"/>
          </a:p>
          <a:p>
            <a:pPr marL="785792" lvl="2" indent="0">
              <a:buNone/>
            </a:pPr>
            <a:r>
              <a:rPr lang="en-US" altLang="zh-CN" sz="2400" dirty="0"/>
              <a:t>print('</a:t>
            </a:r>
            <a:r>
              <a:rPr lang="zh-CN" altLang="zh-CN" sz="2400" dirty="0"/>
              <a:t>全模式</a:t>
            </a:r>
            <a:r>
              <a:rPr lang="en-US" altLang="zh-CN" sz="2400" dirty="0"/>
              <a:t>', list(list0))</a:t>
            </a:r>
            <a:endParaRPr lang="zh-CN" altLang="zh-CN" sz="2400" dirty="0"/>
          </a:p>
          <a:p>
            <a:pPr marL="785792" lvl="2" indent="0">
              <a:buNone/>
            </a:pPr>
            <a:r>
              <a:rPr lang="en-US" altLang="zh-CN" sz="2400" dirty="0"/>
              <a:t>list1 = </a:t>
            </a:r>
            <a:r>
              <a:rPr lang="en-US" altLang="zh-CN" sz="2400" dirty="0" err="1"/>
              <a:t>jieba.cut</a:t>
            </a:r>
            <a:r>
              <a:rPr lang="en-US" altLang="zh-CN" sz="2400" dirty="0"/>
              <a:t>('</a:t>
            </a:r>
            <a:r>
              <a:rPr lang="zh-CN" altLang="zh-CN" sz="2400" dirty="0"/>
              <a:t>东北林业大学的猫科动物专家判定，这只野生东北虎属于定居虎。</a:t>
            </a:r>
            <a:r>
              <a:rPr lang="en-US" altLang="zh-CN" sz="2400" dirty="0"/>
              <a:t>', </a:t>
            </a:r>
            <a:r>
              <a:rPr lang="en-US" altLang="zh-CN" sz="2400" dirty="0" err="1"/>
              <a:t>cut_all</a:t>
            </a:r>
            <a:r>
              <a:rPr lang="en-US" altLang="zh-CN" sz="2400" dirty="0"/>
              <a:t>=False)</a:t>
            </a:r>
            <a:endParaRPr lang="zh-CN" altLang="zh-CN" sz="2400" dirty="0"/>
          </a:p>
          <a:p>
            <a:pPr marL="785792" lvl="2" indent="0">
              <a:buNone/>
            </a:pPr>
            <a:r>
              <a:rPr lang="en-US" altLang="zh-CN" sz="2400" dirty="0"/>
              <a:t>print('</a:t>
            </a:r>
            <a:r>
              <a:rPr lang="zh-CN" altLang="zh-CN" sz="2400" dirty="0"/>
              <a:t>精准模式</a:t>
            </a:r>
            <a:r>
              <a:rPr lang="en-US" altLang="zh-CN" sz="2400" dirty="0"/>
              <a:t>', list(list1))</a:t>
            </a:r>
            <a:endParaRPr lang="zh-CN" altLang="zh-CN" sz="2400" dirty="0"/>
          </a:p>
          <a:p>
            <a:pPr marL="785792" lvl="2" indent="0">
              <a:buNone/>
            </a:pPr>
            <a:r>
              <a:rPr lang="en-US" altLang="zh-CN" sz="2400" dirty="0"/>
              <a:t>list2 = </a:t>
            </a:r>
            <a:r>
              <a:rPr lang="en-US" altLang="zh-CN" sz="2400" dirty="0" err="1"/>
              <a:t>jieba.cut_for_search</a:t>
            </a:r>
            <a:r>
              <a:rPr lang="en-US" altLang="zh-CN" sz="2400" dirty="0"/>
              <a:t>('</a:t>
            </a:r>
            <a:r>
              <a:rPr lang="zh-CN" altLang="zh-CN" sz="2400" dirty="0"/>
              <a:t>东北林业大学的猫科动物专家判定，这只野生东北虎属于定居虎。</a:t>
            </a:r>
            <a:r>
              <a:rPr lang="en-US" altLang="zh-CN" sz="2400" dirty="0"/>
              <a:t>')</a:t>
            </a:r>
            <a:endParaRPr lang="zh-CN" altLang="zh-CN" sz="2400" dirty="0"/>
          </a:p>
          <a:p>
            <a:pPr marL="785792" lvl="2" indent="0">
              <a:buNone/>
            </a:pPr>
            <a:r>
              <a:rPr lang="en-US" altLang="zh-CN" sz="2400" dirty="0"/>
              <a:t>print('</a:t>
            </a:r>
            <a:r>
              <a:rPr lang="zh-CN" altLang="zh-CN" sz="2400" dirty="0"/>
              <a:t>搜索引擎模式</a:t>
            </a:r>
            <a:r>
              <a:rPr lang="en-US" altLang="zh-CN" sz="2400" dirty="0"/>
              <a:t>', list(list2))</a:t>
            </a:r>
            <a:endParaRPr lang="zh-CN" altLang="zh-CN" sz="2400" dirty="0"/>
          </a:p>
          <a:p>
            <a:pPr marL="0" indent="0">
              <a:buNone/>
            </a:pPr>
            <a:endParaRPr lang="zh-CN" altLang="en-US" sz="2400" dirty="0"/>
          </a:p>
        </p:txBody>
      </p:sp>
    </p:spTree>
    <p:extLst>
      <p:ext uri="{BB962C8B-B14F-4D97-AF65-F5344CB8AC3E}">
        <p14:creationId xmlns:p14="http://schemas.microsoft.com/office/powerpoint/2010/main" val="7734783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p:txBody>
          <a:bodyPr>
            <a:normAutofit/>
          </a:bodyPr>
          <a:lstStyle/>
          <a:p>
            <a:pPr marL="0" indent="0">
              <a:buNone/>
            </a:pPr>
            <a:r>
              <a:rPr lang="zh-CN" altLang="en-US" sz="2400" dirty="0" smtClean="0"/>
              <a:t>运行结果：</a:t>
            </a:r>
            <a:endParaRPr lang="en-US" altLang="zh-CN" sz="2400" dirty="0" smtClean="0"/>
          </a:p>
          <a:p>
            <a:pPr marL="0" indent="0">
              <a:buNone/>
            </a:pPr>
            <a:endParaRPr lang="zh-CN" altLang="en-US" sz="2400" dirty="0"/>
          </a:p>
        </p:txBody>
      </p:sp>
      <p:sp>
        <p:nvSpPr>
          <p:cNvPr id="5" name="文本框 26"/>
          <p:cNvSpPr txBox="1"/>
          <p:nvPr/>
        </p:nvSpPr>
        <p:spPr>
          <a:xfrm>
            <a:off x="773511" y="1544773"/>
            <a:ext cx="10841347" cy="2308324"/>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spAutoFit/>
          </a:bodyPr>
          <a:lstStyle/>
          <a:p>
            <a:pPr indent="266700" algn="just">
              <a:spcAft>
                <a:spcPts val="0"/>
              </a:spcAft>
            </a:pP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全模式</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东北</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北林</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林业</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林业大学</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业大</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大学</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猫科</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猫科动物</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动物</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专家</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判定</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 '',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只</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野生</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东北</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东北虎</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属于</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定居</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虎</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精准模式</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东北</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林业大学</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猫科动物</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专家</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判定</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只</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野生</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东北虎</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属于</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定居</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虎</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搜索引擎模式</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东北</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林业</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业大</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大学</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林业大学</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猫科</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动物</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猫科动物</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专家</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判定</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只</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野生</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东北</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东北虎</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属于</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定居</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虎</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2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639913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b="1" dirty="0"/>
              <a:t>2</a:t>
            </a:r>
            <a:r>
              <a:rPr lang="zh-CN" altLang="zh-CN" sz="2400" b="1" dirty="0"/>
              <a:t>）词性标注</a:t>
            </a:r>
            <a:endParaRPr lang="zh-CN" altLang="zh-CN" sz="2400" dirty="0"/>
          </a:p>
          <a:p>
            <a:pPr>
              <a:buFont typeface="Wingdings" panose="05000000000000000000" pitchFamily="2" charset="2"/>
              <a:buChar char="u"/>
            </a:pPr>
            <a:r>
              <a:rPr lang="zh-CN" altLang="zh-CN" sz="2400" dirty="0">
                <a:solidFill>
                  <a:srgbClr val="FF0000"/>
                </a:solidFill>
              </a:rPr>
              <a:t>词性</a:t>
            </a:r>
            <a:r>
              <a:rPr lang="zh-CN" altLang="zh-CN" sz="2400" dirty="0"/>
              <a:t>也称为</a:t>
            </a:r>
            <a:r>
              <a:rPr lang="zh-CN" altLang="zh-CN" sz="2400" dirty="0">
                <a:solidFill>
                  <a:srgbClr val="FF0000"/>
                </a:solidFill>
              </a:rPr>
              <a:t>词类</a:t>
            </a:r>
            <a:r>
              <a:rPr lang="zh-CN" altLang="zh-CN" sz="2400" dirty="0"/>
              <a:t>，是词汇基本的语法属性。</a:t>
            </a:r>
            <a:r>
              <a:rPr lang="zh-CN" altLang="zh-CN" sz="2400" dirty="0">
                <a:solidFill>
                  <a:srgbClr val="FF0000"/>
                </a:solidFill>
              </a:rPr>
              <a:t>词性标注</a:t>
            </a:r>
            <a:r>
              <a:rPr lang="zh-CN" altLang="zh-CN" sz="2400" dirty="0"/>
              <a:t>就是判定每个词的语法范畴，确定词性并标注的过程</a:t>
            </a:r>
            <a:r>
              <a:rPr lang="zh-CN" altLang="zh-CN" sz="2400" dirty="0" smtClean="0"/>
              <a:t>。词性标注</a:t>
            </a:r>
            <a:r>
              <a:rPr lang="zh-CN" altLang="zh-CN" sz="2400" dirty="0"/>
              <a:t>就是确定每个词属于动词，名词，还是形容词等词性的过程</a:t>
            </a:r>
            <a:r>
              <a:rPr lang="zh-CN" altLang="zh-CN" sz="2400" dirty="0" smtClean="0"/>
              <a:t>。</a:t>
            </a:r>
            <a:endParaRPr lang="en-US" altLang="zh-CN" sz="2400" dirty="0"/>
          </a:p>
          <a:p>
            <a:pPr>
              <a:buFont typeface="Wingdings" panose="05000000000000000000" pitchFamily="2" charset="2"/>
              <a:buChar char="u"/>
            </a:pPr>
            <a:r>
              <a:rPr lang="zh-CN" altLang="zh-CN" sz="2400" dirty="0"/>
              <a:t>汉语词性编码</a:t>
            </a:r>
            <a:r>
              <a:rPr lang="zh-CN" altLang="zh-CN" sz="2400" dirty="0" smtClean="0"/>
              <a:t>对照表</a:t>
            </a:r>
            <a:endParaRPr lang="en-US" altLang="zh-CN" sz="2400" dirty="0" smtClean="0"/>
          </a:p>
          <a:p>
            <a:endParaRPr lang="zh-CN" altLang="en-US" sz="2400" dirty="0"/>
          </a:p>
        </p:txBody>
      </p:sp>
    </p:spTree>
    <p:extLst>
      <p:ext uri="{BB962C8B-B14F-4D97-AF65-F5344CB8AC3E}">
        <p14:creationId xmlns:p14="http://schemas.microsoft.com/office/powerpoint/2010/main" val="6538994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3.6.3 PIL</a:t>
            </a:r>
            <a:r>
              <a:rPr lang="zh-CN" altLang="en-US" b="0" i="0" u="none" strike="noStrike" kern="100" baseline="0" smtClean="0">
                <a:latin typeface="等线" panose="02010600030101010101" pitchFamily="2" charset="-122"/>
                <a:ea typeface="等线" panose="02010600030101010101" pitchFamily="2" charset="-122"/>
              </a:rPr>
              <a:t>	</a:t>
            </a:r>
            <a:endParaRPr lang="zh-CN" altLang="en-US" b="0" i="0" u="none" strike="noStrike" kern="100" baseline="0" smtClean="0">
              <a:latin typeface="Times New Roman" panose="02020603050405020304" pitchFamily="18" charset="0"/>
              <a:ea typeface="等线" panose="02010600030101010101" pitchFamily="2" charset="-122"/>
            </a:endParaRPr>
          </a:p>
        </p:txBody>
      </p:sp>
      <p:sp>
        <p:nvSpPr>
          <p:cNvPr id="3" name="文本占位符 2"/>
          <p:cNvSpPr>
            <a:spLocks noGrp="1"/>
          </p:cNvSpPr>
          <p:nvPr>
            <p:ph type="body" idx="1"/>
          </p:nvPr>
        </p:nvSpPr>
        <p:spPr/>
        <p:txBody>
          <a:bodyPr>
            <a:normAutofit/>
          </a:bodyPr>
          <a:lstStyle/>
          <a:p>
            <a:r>
              <a:rPr lang="en-US" altLang="zh-CN" sz="2400" dirty="0">
                <a:solidFill>
                  <a:srgbClr val="FF0000"/>
                </a:solidFill>
              </a:rPr>
              <a:t>PIL </a:t>
            </a:r>
            <a:r>
              <a:rPr lang="zh-CN" altLang="zh-CN" sz="2400" dirty="0"/>
              <a:t>（</a:t>
            </a:r>
            <a:r>
              <a:rPr lang="en-US" altLang="zh-CN" sz="2400" dirty="0"/>
              <a:t>Python Imaging Library</a:t>
            </a:r>
            <a:r>
              <a:rPr lang="zh-CN" altLang="zh-CN" sz="2400" dirty="0"/>
              <a:t>）是</a:t>
            </a:r>
            <a:r>
              <a:rPr lang="en-US" altLang="zh-CN" sz="2400" dirty="0"/>
              <a:t> Python </a:t>
            </a:r>
            <a:r>
              <a:rPr lang="zh-CN" altLang="zh-CN" sz="2400" dirty="0"/>
              <a:t>中最常用的图像处理库，能够完成图像处理、图像批处理归档、图像展示等任务</a:t>
            </a:r>
            <a:r>
              <a:rPr lang="zh-CN" altLang="zh-CN" sz="2400" dirty="0" smtClean="0"/>
              <a:t>。</a:t>
            </a:r>
            <a:endParaRPr lang="en-US" altLang="zh-CN" sz="2400" dirty="0" smtClean="0"/>
          </a:p>
          <a:p>
            <a:r>
              <a:rPr lang="en-US" altLang="zh-CN" sz="2400" dirty="0" smtClean="0"/>
              <a:t>PIL</a:t>
            </a:r>
            <a:r>
              <a:rPr lang="zh-CN" altLang="zh-CN" sz="2400" dirty="0"/>
              <a:t>可以处理多种文件格式图像，具有强大而便捷的图像处理和图形处理能力。</a:t>
            </a:r>
          </a:p>
          <a:p>
            <a:endParaRPr lang="zh-CN" altLang="en-US" sz="2400" dirty="0"/>
          </a:p>
        </p:txBody>
      </p:sp>
    </p:spTree>
    <p:extLst>
      <p:ext uri="{BB962C8B-B14F-4D97-AF65-F5344CB8AC3E}">
        <p14:creationId xmlns:p14="http://schemas.microsoft.com/office/powerpoint/2010/main" val="37430928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082322168"/>
              </p:ext>
            </p:extLst>
          </p:nvPr>
        </p:nvGraphicFramePr>
        <p:xfrm>
          <a:off x="1236963" y="2358555"/>
          <a:ext cx="9366869" cy="3657600"/>
        </p:xfrm>
        <a:graphic>
          <a:graphicData uri="http://schemas.openxmlformats.org/drawingml/2006/table">
            <a:tbl>
              <a:tblPr firstRow="1" firstCol="1" bandRow="1">
                <a:tableStyleId>{5C22544A-7EE6-4342-B048-85BDC9FD1C3A}</a:tableStyleId>
              </a:tblPr>
              <a:tblGrid>
                <a:gridCol w="3813848">
                  <a:extLst>
                    <a:ext uri="{9D8B030D-6E8A-4147-A177-3AD203B41FA5}">
                      <a16:colId xmlns:a16="http://schemas.microsoft.com/office/drawing/2014/main" val="1392648693"/>
                    </a:ext>
                  </a:extLst>
                </a:gridCol>
                <a:gridCol w="5553021">
                  <a:extLst>
                    <a:ext uri="{9D8B030D-6E8A-4147-A177-3AD203B41FA5}">
                      <a16:colId xmlns:a16="http://schemas.microsoft.com/office/drawing/2014/main" val="1199236624"/>
                    </a:ext>
                  </a:extLst>
                </a:gridCol>
              </a:tblGrid>
              <a:tr h="0">
                <a:tc>
                  <a:txBody>
                    <a:bodyPr/>
                    <a:lstStyle/>
                    <a:p>
                      <a:pPr indent="266700" algn="just">
                        <a:spcAft>
                          <a:spcPts val="0"/>
                        </a:spcAft>
                      </a:pPr>
                      <a:r>
                        <a:rPr lang="zh-CN" sz="2000" kern="100">
                          <a:effectLst/>
                        </a:rPr>
                        <a:t>函数名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功能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6411893"/>
                  </a:ext>
                </a:extLst>
              </a:tr>
              <a:tr h="0">
                <a:tc>
                  <a:txBody>
                    <a:bodyPr/>
                    <a:lstStyle/>
                    <a:p>
                      <a:pPr indent="266700" algn="just">
                        <a:spcAft>
                          <a:spcPts val="0"/>
                        </a:spcAft>
                      </a:pPr>
                      <a:r>
                        <a:rPr lang="en-US" sz="2000" kern="100">
                          <a:effectLst/>
                        </a:rPr>
                        <a:t>open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打开图像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780567"/>
                  </a:ext>
                </a:extLst>
              </a:tr>
              <a:tr h="0">
                <a:tc>
                  <a:txBody>
                    <a:bodyPr/>
                    <a:lstStyle/>
                    <a:p>
                      <a:pPr indent="266700" algn="just">
                        <a:spcAft>
                          <a:spcPts val="0"/>
                        </a:spcAft>
                      </a:pPr>
                      <a:r>
                        <a:rPr lang="en-US" sz="2000" kern="100">
                          <a:effectLst/>
                        </a:rPr>
                        <a:t>save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保存图像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982630"/>
                  </a:ext>
                </a:extLst>
              </a:tr>
              <a:tr h="0">
                <a:tc>
                  <a:txBody>
                    <a:bodyPr/>
                    <a:lstStyle/>
                    <a:p>
                      <a:pPr indent="266700" algn="just">
                        <a:spcAft>
                          <a:spcPts val="0"/>
                        </a:spcAft>
                      </a:pPr>
                      <a:r>
                        <a:rPr lang="en-US" sz="2000" kern="100" dirty="0">
                          <a:effectLst/>
                        </a:rPr>
                        <a:t>convert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图像格式转换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7615398"/>
                  </a:ext>
                </a:extLst>
              </a:tr>
              <a:tr h="0">
                <a:tc>
                  <a:txBody>
                    <a:bodyPr/>
                    <a:lstStyle/>
                    <a:p>
                      <a:pPr indent="266700" algn="just">
                        <a:spcAft>
                          <a:spcPts val="0"/>
                        </a:spcAft>
                      </a:pPr>
                      <a:r>
                        <a:rPr lang="en-US" sz="2000" kern="100">
                          <a:effectLst/>
                        </a:rPr>
                        <a:t>show</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显示图像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5060830"/>
                  </a:ext>
                </a:extLst>
              </a:tr>
              <a:tr h="0">
                <a:tc>
                  <a:txBody>
                    <a:bodyPr/>
                    <a:lstStyle/>
                    <a:p>
                      <a:pPr indent="266700" algn="just">
                        <a:spcAft>
                          <a:spcPts val="0"/>
                        </a:spcAft>
                      </a:pPr>
                      <a:r>
                        <a:rPr lang="en-US" sz="2000" kern="100">
                          <a:effectLst/>
                        </a:rPr>
                        <a:t>split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从图像中拆分出各个通道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3325638"/>
                  </a:ext>
                </a:extLst>
              </a:tr>
              <a:tr h="0">
                <a:tc>
                  <a:txBody>
                    <a:bodyPr/>
                    <a:lstStyle/>
                    <a:p>
                      <a:pPr indent="266700" algn="just">
                        <a:spcAft>
                          <a:spcPts val="0"/>
                        </a:spcAft>
                      </a:pPr>
                      <a:r>
                        <a:rPr lang="en-US" sz="2000" kern="100">
                          <a:effectLst/>
                        </a:rPr>
                        <a:t>merge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将多个通道合成一个图像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22135939"/>
                  </a:ext>
                </a:extLst>
              </a:tr>
              <a:tr h="0">
                <a:tc>
                  <a:txBody>
                    <a:bodyPr/>
                    <a:lstStyle/>
                    <a:p>
                      <a:pPr indent="266700" algn="just">
                        <a:spcAft>
                          <a:spcPts val="0"/>
                        </a:spcAft>
                      </a:pPr>
                      <a:r>
                        <a:rPr lang="en-US" sz="2000" kern="100">
                          <a:effectLst/>
                        </a:rPr>
                        <a:t>crop</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裁剪指定区域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4537213"/>
                  </a:ext>
                </a:extLst>
              </a:tr>
              <a:tr h="0">
                <a:tc>
                  <a:txBody>
                    <a:bodyPr/>
                    <a:lstStyle/>
                    <a:p>
                      <a:pPr indent="266700" algn="just">
                        <a:spcAft>
                          <a:spcPts val="0"/>
                        </a:spcAft>
                      </a:pPr>
                      <a:r>
                        <a:rPr lang="en-US" sz="2000" kern="100">
                          <a:effectLst/>
                        </a:rPr>
                        <a:t>resize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调整图像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9036713"/>
                  </a:ext>
                </a:extLst>
              </a:tr>
              <a:tr h="0">
                <a:tc>
                  <a:txBody>
                    <a:bodyPr/>
                    <a:lstStyle/>
                    <a:p>
                      <a:pPr indent="266700" algn="just">
                        <a:spcAft>
                          <a:spcPts val="0"/>
                        </a:spcAft>
                      </a:pPr>
                      <a:r>
                        <a:rPr lang="en-US" sz="2000" kern="100">
                          <a:effectLst/>
                        </a:rPr>
                        <a:t>blend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将两幅图混合成一幅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8345289"/>
                  </a:ext>
                </a:extLst>
              </a:tr>
              <a:tr h="0">
                <a:tc>
                  <a:txBody>
                    <a:bodyPr/>
                    <a:lstStyle/>
                    <a:p>
                      <a:pPr indent="266700" algn="just">
                        <a:spcAft>
                          <a:spcPts val="0"/>
                        </a:spcAft>
                      </a:pPr>
                      <a:r>
                        <a:rPr lang="en-US" sz="2000" kern="100">
                          <a:effectLst/>
                        </a:rPr>
                        <a:t>filter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a:effectLst/>
                        </a:rPr>
                        <a:t>设置滤波器对图像进行处理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8880816"/>
                  </a:ext>
                </a:extLst>
              </a:tr>
              <a:tr h="0">
                <a:tc>
                  <a:txBody>
                    <a:bodyPr/>
                    <a:lstStyle/>
                    <a:p>
                      <a:pPr indent="266700" algn="just">
                        <a:spcAft>
                          <a:spcPts val="0"/>
                        </a:spcAft>
                      </a:pPr>
                      <a:r>
                        <a:rPr lang="en-US" sz="2000" kern="100">
                          <a:effectLst/>
                        </a:rPr>
                        <a:t>fromarray</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000" kern="100" dirty="0">
                          <a:effectLst/>
                        </a:rPr>
                        <a:t>从</a:t>
                      </a:r>
                      <a:r>
                        <a:rPr lang="en-US" sz="2000" kern="100" dirty="0" err="1">
                          <a:effectLst/>
                        </a:rPr>
                        <a:t>NumPy</a:t>
                      </a:r>
                      <a:r>
                        <a:rPr lang="zh-CN" sz="2000" kern="100" dirty="0">
                          <a:effectLst/>
                        </a:rPr>
                        <a:t>的</a:t>
                      </a:r>
                      <a:r>
                        <a:rPr lang="en-US" sz="2000" kern="100" dirty="0" err="1">
                          <a:effectLst/>
                        </a:rPr>
                        <a:t>ndarray</a:t>
                      </a:r>
                      <a:r>
                        <a:rPr lang="zh-CN" sz="2000" kern="100" dirty="0">
                          <a:effectLst/>
                        </a:rPr>
                        <a:t>数组生成图像</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0874648"/>
                  </a:ext>
                </a:extLst>
              </a:tr>
            </a:tbl>
          </a:graphicData>
        </a:graphic>
      </p:graphicFrame>
      <p:sp>
        <p:nvSpPr>
          <p:cNvPr id="5" name="Rectangle 1"/>
          <p:cNvSpPr>
            <a:spLocks noGrp="1" noChangeArrowheads="1"/>
          </p:cNvSpPr>
          <p:nvPr>
            <p:ph type="body" idx="1"/>
          </p:nvPr>
        </p:nvSpPr>
        <p:spPr bwMode="auto">
          <a:xfrm>
            <a:off x="319827" y="691596"/>
            <a:ext cx="1093006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rgbClr val="000000"/>
                </a:solidFill>
                <a:effectLst/>
                <a:latin typeface="+mj-ea"/>
                <a:ea typeface="+mj-ea"/>
                <a:cs typeface="Times New Roman" panose="02020603050405020304" pitchFamily="18" charset="0"/>
              </a:rPr>
              <a:t>PIL</a:t>
            </a:r>
            <a:r>
              <a:rPr kumimoji="0" lang="zh-CN" altLang="en-US" sz="2400" b="0" i="0" u="none" strike="noStrike" cap="none" normalizeH="0" baseline="0" dirty="0" smtClean="0">
                <a:ln>
                  <a:noFill/>
                </a:ln>
                <a:solidFill>
                  <a:srgbClr val="000000"/>
                </a:solidFill>
                <a:effectLst/>
                <a:latin typeface="+mj-ea"/>
                <a:ea typeface="+mj-ea"/>
                <a:cs typeface="Times New Roman" panose="02020603050405020304" pitchFamily="18" charset="0"/>
              </a:rPr>
              <a:t>中的</a:t>
            </a:r>
            <a:r>
              <a:rPr kumimoji="0" lang="en-US" altLang="zh-CN" sz="2400" b="0" i="0" u="none" strike="noStrike" cap="none" normalizeH="0" baseline="0" dirty="0" smtClean="0">
                <a:ln>
                  <a:noFill/>
                </a:ln>
                <a:solidFill>
                  <a:srgbClr val="FF0000"/>
                </a:solidFill>
                <a:effectLst/>
                <a:latin typeface="+mj-ea"/>
                <a:ea typeface="+mj-ea"/>
                <a:cs typeface="Times New Roman" panose="02020603050405020304" pitchFamily="18" charset="0"/>
              </a:rPr>
              <a:t>Image</a:t>
            </a:r>
            <a:r>
              <a:rPr kumimoji="0" lang="zh-CN" altLang="en-US" sz="2400" b="0" i="0" u="none" strike="noStrike" cap="none" normalizeH="0" baseline="0" dirty="0" smtClean="0">
                <a:ln>
                  <a:noFill/>
                </a:ln>
                <a:solidFill>
                  <a:srgbClr val="000000"/>
                </a:solidFill>
                <a:effectLst/>
                <a:latin typeface="+mj-ea"/>
                <a:ea typeface="+mj-ea"/>
                <a:cs typeface="Times New Roman" panose="02020603050405020304" pitchFamily="18" charset="0"/>
              </a:rPr>
              <a:t>模块最为常用，对图像进行的基础操作基本都包含在这个模块中</a:t>
            </a:r>
            <a:r>
              <a:rPr kumimoji="0" lang="zh-CN" altLang="en-US" sz="2400" b="0" i="0" u="none" strike="noStrike" cap="none" normalizeH="0" baseline="0" dirty="0" smtClean="0">
                <a:ln>
                  <a:noFill/>
                </a:ln>
                <a:solidFill>
                  <a:srgbClr val="000000"/>
                </a:solidFill>
                <a:effectLst/>
                <a:latin typeface="+mj-ea"/>
                <a:ea typeface="+mj-ea"/>
                <a:cs typeface="Times New Roman" panose="02020603050405020304" pitchFamily="18" charset="0"/>
              </a:rPr>
              <a:t>，能够</a:t>
            </a:r>
            <a:r>
              <a:rPr kumimoji="0" lang="zh-CN" altLang="en-US" sz="2400" b="0" i="0" u="none" strike="noStrike" cap="none" normalizeH="0" baseline="0" dirty="0" smtClean="0">
                <a:ln>
                  <a:noFill/>
                </a:ln>
                <a:solidFill>
                  <a:srgbClr val="000000"/>
                </a:solidFill>
                <a:effectLst/>
                <a:latin typeface="+mj-ea"/>
                <a:ea typeface="+mj-ea"/>
                <a:cs typeface="Times New Roman" panose="02020603050405020304" pitchFamily="18" charset="0"/>
              </a:rPr>
              <a:t>实现图像的打开、保存、转换等操作，还有合成、滤波等处理。</a:t>
            </a:r>
            <a:endParaRPr kumimoji="0" lang="zh-CN" altLang="en-US" sz="2400" b="0" i="0" u="none" strike="noStrike" cap="none" normalizeH="0" baseline="0" dirty="0" smtClean="0">
              <a:ln>
                <a:noFill/>
              </a:ln>
              <a:solidFill>
                <a:schemeClr val="tx1"/>
              </a:solidFill>
              <a:effectLst/>
              <a:latin typeface="+mj-ea"/>
              <a:ea typeface="+mj-ea"/>
            </a:endParaRPr>
          </a:p>
          <a:p>
            <a:pPr marL="0" marR="0" lvl="0" indent="266700" algn="ctr" defTabSz="914400" rtl="0" eaLnBrk="0" fontAlgn="base" latinLnBrk="0" hangingPunct="0">
              <a:lnSpc>
                <a:spcPct val="100000"/>
              </a:lnSpc>
              <a:spcBef>
                <a:spcPct val="0"/>
              </a:spcBef>
              <a:spcAft>
                <a:spcPct val="0"/>
              </a:spcAft>
              <a:buClrTx/>
              <a:buSzTx/>
              <a:buFontTx/>
              <a:buNone/>
              <a:tabLst/>
            </a:pPr>
            <a:endParaRPr kumimoji="0" lang="en-US" altLang="zh-CN" sz="2400" b="0" i="0" u="none" strike="noStrike" cap="none" normalizeH="0" baseline="0" dirty="0" smtClean="0">
              <a:ln>
                <a:noFill/>
              </a:ln>
              <a:solidFill>
                <a:srgbClr val="000000"/>
              </a:solidFill>
              <a:effectLst/>
              <a:latin typeface="+mj-ea"/>
              <a:ea typeface="+mj-ea"/>
              <a:cs typeface="Times New Roman" panose="02020603050405020304" pitchFamily="18" charset="0"/>
            </a:endParaRPr>
          </a:p>
          <a:p>
            <a:pPr marL="0" marR="0" lvl="0" indent="26670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smtClean="0">
                <a:ln>
                  <a:noFill/>
                </a:ln>
                <a:solidFill>
                  <a:srgbClr val="000000"/>
                </a:solidFill>
                <a:effectLst/>
                <a:latin typeface="+mj-ea"/>
                <a:ea typeface="+mj-ea"/>
                <a:cs typeface="Times New Roman" panose="02020603050405020304" pitchFamily="18" charset="0"/>
              </a:rPr>
              <a:t>PIL.image</a:t>
            </a:r>
            <a:r>
              <a:rPr kumimoji="0" lang="zh-CN" altLang="en-US" sz="2400" b="0" i="0" u="none" strike="noStrike" cap="none" normalizeH="0" baseline="0" dirty="0" smtClean="0">
                <a:ln>
                  <a:noFill/>
                </a:ln>
                <a:solidFill>
                  <a:srgbClr val="000000"/>
                </a:solidFill>
                <a:effectLst/>
                <a:latin typeface="+mj-ea"/>
                <a:ea typeface="+mj-ea"/>
                <a:cs typeface="Times New Roman" panose="02020603050405020304" pitchFamily="18" charset="0"/>
              </a:rPr>
              <a:t>常用函数表</a:t>
            </a:r>
            <a:endParaRPr kumimoji="0" lang="zh-CN" altLang="en-US" sz="2400" b="0" i="0" u="none" strike="noStrike" cap="none" normalizeH="0" baseline="0" dirty="0" smtClean="0">
              <a:ln>
                <a:noFill/>
              </a:ln>
              <a:solidFill>
                <a:schemeClr val="tx1"/>
              </a:solidFill>
              <a:effectLst/>
              <a:latin typeface="+mj-ea"/>
              <a:ea typeface="+mj-ea"/>
            </a:endParaRPr>
          </a:p>
        </p:txBody>
      </p:sp>
    </p:spTree>
    <p:extLst>
      <p:ext uri="{BB962C8B-B14F-4D97-AF65-F5344CB8AC3E}">
        <p14:creationId xmlns:p14="http://schemas.microsoft.com/office/powerpoint/2010/main" val="3453411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b="1" dirty="0"/>
              <a:t>1.OpenCV</a:t>
            </a:r>
            <a:r>
              <a:rPr lang="zh-CN" altLang="zh-CN" sz="2400" b="1" dirty="0"/>
              <a:t>窗口操作</a:t>
            </a:r>
            <a:endParaRPr lang="zh-CN" altLang="zh-CN" sz="2400" dirty="0"/>
          </a:p>
          <a:p>
            <a:pPr marL="0" indent="0">
              <a:buNone/>
            </a:pPr>
            <a:r>
              <a:rPr lang="en-US" altLang="zh-CN" sz="2400" dirty="0"/>
              <a:t>1) </a:t>
            </a:r>
            <a:r>
              <a:rPr lang="en-US" altLang="zh-CN" sz="2400" dirty="0" err="1">
                <a:solidFill>
                  <a:srgbClr val="FF0000"/>
                </a:solidFill>
              </a:rPr>
              <a:t>imshow</a:t>
            </a:r>
            <a:r>
              <a:rPr lang="en-US" altLang="zh-CN" sz="2400" dirty="0">
                <a:solidFill>
                  <a:srgbClr val="FF0000"/>
                </a:solidFill>
              </a:rPr>
              <a:t>() </a:t>
            </a:r>
            <a:endParaRPr lang="zh-CN" altLang="zh-CN" sz="2400" dirty="0">
              <a:solidFill>
                <a:srgbClr val="FF0000"/>
              </a:solidFill>
            </a:endParaRPr>
          </a:p>
          <a:p>
            <a:pPr marL="0" indent="0">
              <a:buNone/>
            </a:pPr>
            <a:r>
              <a:rPr lang="en-US" altLang="zh-CN" sz="2400" dirty="0" err="1"/>
              <a:t>imshow</a:t>
            </a:r>
            <a:r>
              <a:rPr lang="zh-CN" altLang="zh-CN" sz="2400" dirty="0"/>
              <a:t>函数是在指定的窗口中显示图像</a:t>
            </a:r>
            <a:r>
              <a:rPr lang="en-US" altLang="zh-CN" sz="2400" dirty="0"/>
              <a:t>, </a:t>
            </a:r>
            <a:r>
              <a:rPr lang="zh-CN" altLang="zh-CN" sz="2400" dirty="0"/>
              <a:t>窗口自动调整为图像大小。格式</a:t>
            </a:r>
            <a:r>
              <a:rPr lang="zh-CN" altLang="zh-CN" sz="2400" dirty="0" smtClean="0"/>
              <a:t>为</a:t>
            </a:r>
            <a:endParaRPr lang="en-US" altLang="zh-CN" sz="2400" dirty="0" smtClean="0"/>
          </a:p>
          <a:p>
            <a:pPr marL="785792" lvl="2" indent="0">
              <a:buNone/>
            </a:pPr>
            <a:r>
              <a:rPr lang="en-US" altLang="zh-CN" sz="2400" dirty="0" err="1" smtClean="0"/>
              <a:t>imshow</a:t>
            </a:r>
            <a:r>
              <a:rPr lang="en-US" altLang="zh-CN" sz="2400" dirty="0" smtClean="0"/>
              <a:t>(string </a:t>
            </a:r>
            <a:r>
              <a:rPr lang="en-US" altLang="zh-CN" sz="2400" dirty="0" err="1"/>
              <a:t>winName,Array</a:t>
            </a:r>
            <a:r>
              <a:rPr lang="en-US" altLang="zh-CN" sz="2400" dirty="0"/>
              <a:t> </a:t>
            </a:r>
            <a:r>
              <a:rPr lang="en-US" altLang="zh-CN" sz="2400" dirty="0" err="1"/>
              <a:t>InputData</a:t>
            </a:r>
            <a:r>
              <a:rPr lang="en-US" altLang="zh-CN" sz="2400" dirty="0"/>
              <a:t>)</a:t>
            </a:r>
            <a:r>
              <a:rPr lang="zh-CN" altLang="zh-CN" sz="2400" dirty="0" smtClean="0"/>
              <a:t>，</a:t>
            </a:r>
            <a:endParaRPr lang="en-US" altLang="zh-CN" sz="2400" dirty="0" smtClean="0"/>
          </a:p>
          <a:p>
            <a:pPr marL="0" indent="0">
              <a:buNone/>
            </a:pPr>
            <a:r>
              <a:rPr lang="zh-CN" altLang="zh-CN" sz="2400" dirty="0" smtClean="0"/>
              <a:t>参数</a:t>
            </a:r>
            <a:r>
              <a:rPr lang="zh-CN" altLang="en-US" sz="2400" dirty="0" smtClean="0"/>
              <a:t>：</a:t>
            </a:r>
            <a:endParaRPr lang="en-US" altLang="zh-CN" sz="2400" dirty="0" smtClean="0"/>
          </a:p>
          <a:p>
            <a:pPr>
              <a:buFont typeface="Wingdings" panose="05000000000000000000" pitchFamily="2" charset="2"/>
              <a:buChar char="u"/>
            </a:pPr>
            <a:r>
              <a:rPr lang="en-US" altLang="zh-CN" sz="2400" dirty="0" err="1" smtClean="0"/>
              <a:t>winName</a:t>
            </a:r>
            <a:r>
              <a:rPr lang="zh-CN" altLang="zh-CN" sz="2400" dirty="0"/>
              <a:t>是窗口</a:t>
            </a:r>
            <a:r>
              <a:rPr lang="zh-CN" altLang="zh-CN" sz="2400" dirty="0" smtClean="0"/>
              <a:t>名称</a:t>
            </a:r>
            <a:endParaRPr lang="en-US" altLang="zh-CN" sz="2400" dirty="0" smtClean="0"/>
          </a:p>
          <a:p>
            <a:pPr>
              <a:buFont typeface="Wingdings" panose="05000000000000000000" pitchFamily="2" charset="2"/>
              <a:buChar char="u"/>
            </a:pPr>
            <a:r>
              <a:rPr lang="en-US" altLang="zh-CN" sz="2400" dirty="0" err="1" smtClean="0"/>
              <a:t>InputData</a:t>
            </a:r>
            <a:r>
              <a:rPr lang="zh-CN" altLang="zh-CN" sz="2400" dirty="0"/>
              <a:t>为输入的图像。如果创建多个窗口，需要具有不同的窗口名称。</a:t>
            </a:r>
          </a:p>
          <a:p>
            <a:pPr marL="0" indent="0">
              <a:buNone/>
            </a:pPr>
            <a:endParaRPr lang="zh-CN" altLang="en-US" sz="2400" dirty="0"/>
          </a:p>
        </p:txBody>
      </p:sp>
    </p:spTree>
    <p:extLst>
      <p:ext uri="{BB962C8B-B14F-4D97-AF65-F5344CB8AC3E}">
        <p14:creationId xmlns:p14="http://schemas.microsoft.com/office/powerpoint/2010/main" val="216809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en-US" altLang="zh-CN" dirty="0"/>
              <a:t>PIL</a:t>
            </a:r>
            <a:r>
              <a:rPr lang="zh-CN" altLang="zh-CN" dirty="0"/>
              <a:t>合成人物表情</a:t>
            </a:r>
          </a:p>
        </p:txBody>
      </p:sp>
      <p:sp>
        <p:nvSpPr>
          <p:cNvPr id="3" name="文本占位符 2"/>
          <p:cNvSpPr>
            <a:spLocks noGrp="1"/>
          </p:cNvSpPr>
          <p:nvPr>
            <p:ph type="body" idx="1"/>
          </p:nvPr>
        </p:nvSpPr>
        <p:spPr>
          <a:xfrm>
            <a:off x="4942001" y="1813124"/>
            <a:ext cx="2139854" cy="714954"/>
          </a:xfrm>
        </p:spPr>
        <p:txBody>
          <a:bodyPr>
            <a:noAutofit/>
          </a:bodyPr>
          <a:lstStyle/>
          <a:p>
            <a:pPr marL="0" indent="0">
              <a:buNone/>
            </a:pPr>
            <a:r>
              <a:rPr lang="en-US" altLang="zh-CN" sz="5400" dirty="0" smtClean="0">
                <a:solidFill>
                  <a:srgbClr val="7030A0"/>
                </a:solidFill>
              </a:rPr>
              <a:t>+</a:t>
            </a:r>
            <a:endParaRPr lang="zh-CN" altLang="en-US" sz="5400" dirty="0">
              <a:solidFill>
                <a:srgbClr val="7030A0"/>
              </a:solidFill>
            </a:endParaRPr>
          </a:p>
        </p:txBody>
      </p:sp>
      <p:pic>
        <p:nvPicPr>
          <p:cNvPr id="4" name="图片 3" descr="C:\Users\52257\Desktop\1.jpg"/>
          <p:cNvPicPr/>
          <p:nvPr/>
        </p:nvPicPr>
        <p:blipFill>
          <a:blip r:embed="rId2">
            <a:extLst>
              <a:ext uri="{28A0092B-C50C-407E-A947-70E740481C1C}">
                <a14:useLocalDpi xmlns:a14="http://schemas.microsoft.com/office/drawing/2010/main" val="0"/>
              </a:ext>
            </a:extLst>
          </a:blip>
          <a:srcRect/>
          <a:stretch>
            <a:fillRect/>
          </a:stretch>
        </p:blipFill>
        <p:spPr bwMode="auto">
          <a:xfrm>
            <a:off x="2698655" y="993085"/>
            <a:ext cx="1800000" cy="2340000"/>
          </a:xfrm>
          <a:prstGeom prst="rect">
            <a:avLst/>
          </a:prstGeom>
          <a:noFill/>
          <a:ln>
            <a:noFill/>
          </a:ln>
        </p:spPr>
      </p:pic>
      <p:pic>
        <p:nvPicPr>
          <p:cNvPr id="5" name="图片 4" descr="C:\Users\52257\Desktop\2.jpg"/>
          <p:cNvPicPr/>
          <p:nvPr/>
        </p:nvPicPr>
        <p:blipFill>
          <a:blip r:embed="rId3">
            <a:extLst>
              <a:ext uri="{28A0092B-C50C-407E-A947-70E740481C1C}">
                <a14:useLocalDpi xmlns:a14="http://schemas.microsoft.com/office/drawing/2010/main" val="0"/>
              </a:ext>
            </a:extLst>
          </a:blip>
          <a:srcRect/>
          <a:stretch>
            <a:fillRect/>
          </a:stretch>
        </p:blipFill>
        <p:spPr bwMode="auto">
          <a:xfrm>
            <a:off x="5837382" y="1021558"/>
            <a:ext cx="1800000" cy="2340000"/>
          </a:xfrm>
          <a:prstGeom prst="rect">
            <a:avLst/>
          </a:prstGeom>
          <a:noFill/>
          <a:ln>
            <a:noFill/>
          </a:ln>
        </p:spPr>
      </p:pic>
      <p:pic>
        <p:nvPicPr>
          <p:cNvPr id="6" name="图片 5" descr="C:\Users\52257\Desktop\blend.png"/>
          <p:cNvPicPr/>
          <p:nvPr/>
        </p:nvPicPr>
        <p:blipFill>
          <a:blip r:embed="rId4">
            <a:extLst>
              <a:ext uri="{28A0092B-C50C-407E-A947-70E740481C1C}">
                <a14:useLocalDpi xmlns:a14="http://schemas.microsoft.com/office/drawing/2010/main" val="0"/>
              </a:ext>
            </a:extLst>
          </a:blip>
          <a:srcRect/>
          <a:stretch>
            <a:fillRect/>
          </a:stretch>
        </p:blipFill>
        <p:spPr bwMode="auto">
          <a:xfrm>
            <a:off x="4359244" y="3953718"/>
            <a:ext cx="1800000" cy="2340000"/>
          </a:xfrm>
          <a:prstGeom prst="rect">
            <a:avLst/>
          </a:prstGeom>
          <a:noFill/>
          <a:ln>
            <a:noFill/>
          </a:ln>
        </p:spPr>
      </p:pic>
      <p:cxnSp>
        <p:nvCxnSpPr>
          <p:cNvPr id="8" name="直接箭头连接符 7"/>
          <p:cNvCxnSpPr/>
          <p:nvPr/>
        </p:nvCxnSpPr>
        <p:spPr>
          <a:xfrm>
            <a:off x="4359244" y="3353236"/>
            <a:ext cx="630474" cy="600482"/>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9" name="直接箭头连接符 8"/>
          <p:cNvCxnSpPr/>
          <p:nvPr/>
        </p:nvCxnSpPr>
        <p:spPr>
          <a:xfrm flipH="1">
            <a:off x="5634182" y="3356104"/>
            <a:ext cx="452649" cy="597614"/>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010222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lnSpc>
                <a:spcPct val="100000"/>
              </a:lnSpc>
              <a:spcBef>
                <a:spcPts val="0"/>
              </a:spcBef>
              <a:buNone/>
            </a:pPr>
            <a:r>
              <a:rPr lang="en-US" altLang="zh-CN" sz="2400" dirty="0"/>
              <a:t>from PIL import Image</a:t>
            </a:r>
            <a:endParaRPr lang="zh-CN" altLang="zh-CN" sz="2400" dirty="0"/>
          </a:p>
          <a:p>
            <a:pPr marL="0" indent="0">
              <a:lnSpc>
                <a:spcPct val="100000"/>
              </a:lnSpc>
              <a:spcBef>
                <a:spcPts val="0"/>
              </a:spcBef>
              <a:buNone/>
            </a:pPr>
            <a:r>
              <a:rPr lang="en-US" altLang="zh-CN" sz="2400" dirty="0"/>
              <a:t>img1 = </a:t>
            </a:r>
            <a:r>
              <a:rPr lang="en-US" altLang="zh-CN" sz="2400" dirty="0" err="1"/>
              <a:t>Image.</a:t>
            </a:r>
            <a:r>
              <a:rPr lang="en-US" altLang="zh-CN" sz="2400" dirty="0" err="1">
                <a:solidFill>
                  <a:srgbClr val="FF0000"/>
                </a:solidFill>
              </a:rPr>
              <a:t>open</a:t>
            </a:r>
            <a:r>
              <a:rPr lang="en-US" altLang="zh-CN" sz="2400" dirty="0"/>
              <a:t>( "1.jpg ")  </a:t>
            </a:r>
            <a:endParaRPr lang="zh-CN" altLang="zh-CN" sz="2400" dirty="0"/>
          </a:p>
          <a:p>
            <a:pPr marL="0" indent="0">
              <a:lnSpc>
                <a:spcPct val="100000"/>
              </a:lnSpc>
              <a:spcBef>
                <a:spcPts val="0"/>
              </a:spcBef>
              <a:buNone/>
            </a:pPr>
            <a:r>
              <a:rPr lang="en-US" altLang="zh-CN" sz="2400" dirty="0"/>
              <a:t>img1 = img1.</a:t>
            </a:r>
            <a:r>
              <a:rPr lang="en-US" altLang="zh-CN" sz="2400" dirty="0">
                <a:solidFill>
                  <a:srgbClr val="FF0000"/>
                </a:solidFill>
              </a:rPr>
              <a:t>convert</a:t>
            </a:r>
            <a:r>
              <a:rPr lang="en-US" altLang="zh-CN" sz="2400" dirty="0"/>
              <a:t>('RGBA')</a:t>
            </a:r>
            <a:endParaRPr lang="zh-CN" altLang="zh-CN" sz="2400" dirty="0"/>
          </a:p>
          <a:p>
            <a:pPr marL="0" indent="0">
              <a:lnSpc>
                <a:spcPct val="100000"/>
              </a:lnSpc>
              <a:spcBef>
                <a:spcPts val="0"/>
              </a:spcBef>
              <a:buNone/>
            </a:pPr>
            <a:r>
              <a:rPr lang="en-US" altLang="zh-CN" sz="2400" dirty="0"/>
              <a:t> </a:t>
            </a:r>
            <a:r>
              <a:rPr lang="en-US" altLang="zh-CN" sz="2400" dirty="0" smtClean="0"/>
              <a:t>img2 </a:t>
            </a:r>
            <a:r>
              <a:rPr lang="en-US" altLang="zh-CN" sz="2400" dirty="0"/>
              <a:t>= </a:t>
            </a:r>
            <a:r>
              <a:rPr lang="en-US" altLang="zh-CN" sz="2400" dirty="0" err="1"/>
              <a:t>Image.open</a:t>
            </a:r>
            <a:r>
              <a:rPr lang="en-US" altLang="zh-CN" sz="2400" dirty="0"/>
              <a:t>( "2.jpg ")</a:t>
            </a:r>
            <a:endParaRPr lang="zh-CN" altLang="zh-CN" sz="2400" dirty="0"/>
          </a:p>
          <a:p>
            <a:pPr marL="0" indent="0">
              <a:lnSpc>
                <a:spcPct val="100000"/>
              </a:lnSpc>
              <a:spcBef>
                <a:spcPts val="0"/>
              </a:spcBef>
              <a:buNone/>
            </a:pPr>
            <a:r>
              <a:rPr lang="en-US" altLang="zh-CN" sz="2400" dirty="0"/>
              <a:t>img2 = img2.convert('RGBA')</a:t>
            </a:r>
            <a:endParaRPr lang="zh-CN" altLang="zh-CN" sz="2400" dirty="0"/>
          </a:p>
          <a:p>
            <a:pPr marL="0" indent="0">
              <a:lnSpc>
                <a:spcPct val="100000"/>
              </a:lnSpc>
              <a:spcBef>
                <a:spcPts val="0"/>
              </a:spcBef>
              <a:buNone/>
            </a:pPr>
            <a:r>
              <a:rPr lang="en-US" altLang="zh-CN" sz="2400" dirty="0"/>
              <a:t> </a:t>
            </a:r>
            <a:r>
              <a:rPr lang="en-US" altLang="zh-CN" sz="2400" dirty="0" err="1" smtClean="0"/>
              <a:t>img</a:t>
            </a:r>
            <a:r>
              <a:rPr lang="en-US" altLang="zh-CN" sz="2400" dirty="0" smtClean="0"/>
              <a:t> </a:t>
            </a:r>
            <a:r>
              <a:rPr lang="en-US" altLang="zh-CN" sz="2400" dirty="0"/>
              <a:t>= </a:t>
            </a:r>
            <a:r>
              <a:rPr lang="en-US" altLang="zh-CN" sz="2400" dirty="0" err="1"/>
              <a:t>Image.</a:t>
            </a:r>
            <a:r>
              <a:rPr lang="en-US" altLang="zh-CN" sz="2400" dirty="0" err="1">
                <a:solidFill>
                  <a:srgbClr val="FF0000"/>
                </a:solidFill>
              </a:rPr>
              <a:t>blend</a:t>
            </a:r>
            <a:r>
              <a:rPr lang="en-US" altLang="zh-CN" sz="2400" dirty="0"/>
              <a:t>(img1, img2, 0.5)</a:t>
            </a:r>
            <a:endParaRPr lang="zh-CN" altLang="zh-CN" sz="2400" dirty="0"/>
          </a:p>
          <a:p>
            <a:pPr marL="0" indent="0">
              <a:lnSpc>
                <a:spcPct val="100000"/>
              </a:lnSpc>
              <a:spcBef>
                <a:spcPts val="0"/>
              </a:spcBef>
              <a:buNone/>
            </a:pPr>
            <a:r>
              <a:rPr lang="en-US" altLang="zh-CN" sz="2400" dirty="0" err="1"/>
              <a:t>img.</a:t>
            </a:r>
            <a:r>
              <a:rPr lang="en-US" altLang="zh-CN" sz="2400" dirty="0" err="1">
                <a:solidFill>
                  <a:srgbClr val="FF0000"/>
                </a:solidFill>
              </a:rPr>
              <a:t>show</a:t>
            </a:r>
            <a:r>
              <a:rPr lang="en-US" altLang="zh-CN" sz="2400" dirty="0"/>
              <a:t>()</a:t>
            </a:r>
            <a:endParaRPr lang="zh-CN" altLang="zh-CN" sz="2400" dirty="0"/>
          </a:p>
          <a:p>
            <a:pPr marL="0" indent="0">
              <a:lnSpc>
                <a:spcPct val="100000"/>
              </a:lnSpc>
              <a:spcBef>
                <a:spcPts val="0"/>
              </a:spcBef>
              <a:buNone/>
            </a:pPr>
            <a:r>
              <a:rPr lang="en-US" altLang="zh-CN" sz="2400" dirty="0" err="1"/>
              <a:t>img.</a:t>
            </a:r>
            <a:r>
              <a:rPr lang="en-US" altLang="zh-CN" sz="2400" dirty="0" err="1">
                <a:solidFill>
                  <a:srgbClr val="FF0000"/>
                </a:solidFill>
              </a:rPr>
              <a:t>save</a:t>
            </a:r>
            <a:r>
              <a:rPr lang="en-US" altLang="zh-CN" sz="2400" dirty="0"/>
              <a:t>( "blend.png")  </a:t>
            </a:r>
            <a:endParaRPr lang="zh-CN" altLang="zh-CN" sz="2400" dirty="0"/>
          </a:p>
        </p:txBody>
      </p:sp>
    </p:spTree>
    <p:extLst>
      <p:ext uri="{BB962C8B-B14F-4D97-AF65-F5344CB8AC3E}">
        <p14:creationId xmlns:p14="http://schemas.microsoft.com/office/powerpoint/2010/main" val="8083698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zh-CN" altLang="zh-CN" sz="2400" dirty="0" smtClean="0"/>
              <a:t>【例】</a:t>
            </a:r>
            <a:r>
              <a:rPr lang="en-US" altLang="zh-CN" sz="2400" dirty="0" smtClean="0"/>
              <a:t>PIL</a:t>
            </a:r>
            <a:r>
              <a:rPr lang="zh-CN" altLang="en-US" sz="2400" dirty="0" smtClean="0"/>
              <a:t>：彩色</a:t>
            </a:r>
            <a:r>
              <a:rPr lang="zh-CN" altLang="zh-CN" sz="2400" dirty="0" smtClean="0"/>
              <a:t>图像转换</a:t>
            </a:r>
            <a:r>
              <a:rPr lang="zh-CN" altLang="zh-CN" sz="2400" dirty="0"/>
              <a:t>为灰度</a:t>
            </a:r>
            <a:r>
              <a:rPr lang="zh-CN" altLang="zh-CN" sz="2400" dirty="0" smtClean="0"/>
              <a:t>图。</a:t>
            </a:r>
            <a:endParaRPr lang="en-US" altLang="zh-CN" sz="2400" dirty="0" smtClean="0"/>
          </a:p>
          <a:p>
            <a:pPr marL="0" indent="0">
              <a:buNone/>
            </a:pPr>
            <a:r>
              <a:rPr lang="zh-CN" altLang="zh-CN" sz="2400" dirty="0" smtClean="0"/>
              <a:t>【例】</a:t>
            </a:r>
            <a:r>
              <a:rPr lang="en-US" altLang="zh-CN" sz="2400" dirty="0" smtClean="0"/>
              <a:t>PIL</a:t>
            </a:r>
            <a:r>
              <a:rPr lang="zh-CN" altLang="en-US" sz="2400" dirty="0" smtClean="0"/>
              <a:t>：手写文字</a:t>
            </a:r>
            <a:r>
              <a:rPr lang="zh-CN" altLang="zh-CN" sz="2400" dirty="0" smtClean="0"/>
              <a:t>图像</a:t>
            </a:r>
            <a:r>
              <a:rPr lang="zh-CN" altLang="zh-CN" sz="2400" dirty="0"/>
              <a:t>转化为</a:t>
            </a:r>
            <a:r>
              <a:rPr lang="zh-CN" altLang="zh-CN" sz="2400" dirty="0" smtClean="0"/>
              <a:t>文本</a:t>
            </a:r>
            <a:r>
              <a:rPr lang="zh-CN" altLang="en-US" sz="2400" dirty="0" smtClean="0"/>
              <a:t>文件</a:t>
            </a:r>
            <a:r>
              <a:rPr lang="zh-CN" altLang="zh-CN" sz="2400" dirty="0" smtClean="0"/>
              <a:t>。</a:t>
            </a:r>
            <a:endParaRPr lang="zh-CN" altLang="zh-CN" sz="2400" dirty="0"/>
          </a:p>
          <a:p>
            <a:pPr marL="0" indent="0">
              <a:buNone/>
            </a:pPr>
            <a:endParaRPr lang="zh-CN" altLang="zh-CN" sz="2400" dirty="0"/>
          </a:p>
        </p:txBody>
      </p:sp>
      <p:pic>
        <p:nvPicPr>
          <p:cNvPr id="4" name="图片 3" descr="C:\Users\52257\Desktop\classPG\8.jpg"/>
          <p:cNvPicPr/>
          <p:nvPr/>
        </p:nvPicPr>
        <p:blipFill>
          <a:blip r:embed="rId2">
            <a:extLst>
              <a:ext uri="{28A0092B-C50C-407E-A947-70E740481C1C}">
                <a14:useLocalDpi xmlns:a14="http://schemas.microsoft.com/office/drawing/2010/main" val="0"/>
              </a:ext>
            </a:extLst>
          </a:blip>
          <a:srcRect/>
          <a:stretch>
            <a:fillRect/>
          </a:stretch>
        </p:blipFill>
        <p:spPr bwMode="auto">
          <a:xfrm>
            <a:off x="2159086" y="2467898"/>
            <a:ext cx="3013278" cy="3129337"/>
          </a:xfrm>
          <a:prstGeom prst="rect">
            <a:avLst/>
          </a:prstGeom>
          <a:noFill/>
          <a:ln w="12700">
            <a:solidFill>
              <a:schemeClr val="tx1"/>
            </a:solidFill>
          </a:ln>
        </p:spPr>
      </p:pic>
      <p:pic>
        <p:nvPicPr>
          <p:cNvPr id="5" name="图片 4"/>
          <p:cNvPicPr/>
          <p:nvPr/>
        </p:nvPicPr>
        <p:blipFill rotWithShape="1">
          <a:blip r:embed="rId3"/>
          <a:srcRect l="25274" t="8899" r="66470" b="57703"/>
          <a:stretch/>
        </p:blipFill>
        <p:spPr bwMode="auto">
          <a:xfrm>
            <a:off x="6599005" y="2467897"/>
            <a:ext cx="2757431" cy="3129337"/>
          </a:xfrm>
          <a:prstGeom prst="rect">
            <a:avLst/>
          </a:prstGeom>
          <a:ln w="635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6" name="直接箭头连接符 5"/>
          <p:cNvCxnSpPr/>
          <p:nvPr/>
        </p:nvCxnSpPr>
        <p:spPr>
          <a:xfrm>
            <a:off x="5355865" y="4010367"/>
            <a:ext cx="1007990" cy="2219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086728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b="1" dirty="0"/>
              <a:t>3. </a:t>
            </a:r>
            <a:r>
              <a:rPr lang="zh-CN" altLang="zh-CN" sz="2400" b="1" dirty="0"/>
              <a:t>查找图像</a:t>
            </a:r>
            <a:r>
              <a:rPr lang="zh-CN" altLang="zh-CN" sz="2400" b="1" dirty="0" smtClean="0"/>
              <a:t>边缘</a:t>
            </a:r>
            <a:endParaRPr lang="en-US" altLang="zh-CN" sz="2400" b="1" dirty="0" smtClean="0"/>
          </a:p>
          <a:p>
            <a:pPr marL="0" indent="0">
              <a:buNone/>
            </a:pPr>
            <a:r>
              <a:rPr lang="zh-CN" altLang="zh-CN" sz="2400" dirty="0"/>
              <a:t>提取边缘的锐化也称为</a:t>
            </a:r>
            <a:r>
              <a:rPr lang="zh-CN" altLang="zh-CN" sz="2400" b="1" dirty="0">
                <a:solidFill>
                  <a:srgbClr val="FF0000"/>
                </a:solidFill>
              </a:rPr>
              <a:t>边缘检测</a:t>
            </a:r>
            <a:r>
              <a:rPr lang="zh-CN" altLang="zh-CN" sz="2400" dirty="0"/>
              <a:t>。边缘检测和很多图像处理方法一样，一般使用</a:t>
            </a:r>
            <a:r>
              <a:rPr lang="zh-CN" altLang="zh-CN" sz="2400" dirty="0">
                <a:solidFill>
                  <a:srgbClr val="FF0000"/>
                </a:solidFill>
              </a:rPr>
              <a:t>卷积</a:t>
            </a:r>
            <a:r>
              <a:rPr lang="zh-CN" altLang="zh-CN" sz="2400" dirty="0"/>
              <a:t>和</a:t>
            </a:r>
            <a:r>
              <a:rPr lang="zh-CN" altLang="zh-CN" sz="2400" dirty="0">
                <a:solidFill>
                  <a:srgbClr val="FF0000"/>
                </a:solidFill>
              </a:rPr>
              <a:t>滤波</a:t>
            </a:r>
            <a:r>
              <a:rPr lang="zh-CN" altLang="zh-CN" sz="2400" dirty="0"/>
              <a:t>方法</a:t>
            </a:r>
            <a:r>
              <a:rPr lang="zh-CN" altLang="zh-CN" sz="2400" dirty="0" smtClean="0"/>
              <a:t>。</a:t>
            </a:r>
            <a:endParaRPr lang="en-US" altLang="zh-CN" sz="2400" dirty="0" smtClean="0"/>
          </a:p>
          <a:p>
            <a:pPr marL="0" indent="0">
              <a:buNone/>
            </a:pPr>
            <a:endParaRPr lang="zh-CN" altLang="zh-CN" sz="2400" b="1" dirty="0"/>
          </a:p>
        </p:txBody>
      </p:sp>
      <p:pic>
        <p:nvPicPr>
          <p:cNvPr id="2054" name="图片 184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448" y="3988231"/>
            <a:ext cx="2581333" cy="2082420"/>
          </a:xfrm>
          <a:prstGeom prst="rect">
            <a:avLst/>
          </a:prstGeom>
          <a:noFill/>
          <a:extLst>
            <a:ext uri="{909E8E84-426E-40DD-AFC4-6F175D3DCCD1}">
              <a14:hiddenFill xmlns:a14="http://schemas.microsoft.com/office/drawing/2010/main">
                <a:solidFill>
                  <a:srgbClr val="FFFFFF"/>
                </a:solidFill>
              </a14:hiddenFill>
            </a:ext>
          </a:extLst>
        </p:spPr>
      </p:pic>
      <p:pic>
        <p:nvPicPr>
          <p:cNvPr id="2053" name="图片 11280"/>
          <p:cNvPicPr>
            <a:picLocks noChangeAspect="1" noChangeArrowheads="1"/>
          </p:cNvPicPr>
          <p:nvPr/>
        </p:nvPicPr>
        <p:blipFill>
          <a:blip r:embed="rId3">
            <a:extLst>
              <a:ext uri="{28A0092B-C50C-407E-A947-70E740481C1C}">
                <a14:useLocalDpi xmlns:a14="http://schemas.microsoft.com/office/drawing/2010/main" val="0"/>
              </a:ext>
            </a:extLst>
          </a:blip>
          <a:srcRect r="24950" b="24991"/>
          <a:stretch>
            <a:fillRect/>
          </a:stretch>
        </p:blipFill>
        <p:spPr bwMode="auto">
          <a:xfrm>
            <a:off x="8634162" y="3988231"/>
            <a:ext cx="2809098" cy="20824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p:nvSpPr>
        <p:spPr bwMode="auto">
          <a:xfrm>
            <a:off x="347474" y="2528261"/>
            <a:ext cx="4044697"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假设像素</a:t>
            </a:r>
            <a:r>
              <a:rPr kumimoji="0" lang="zh-CN" altLang="zh-CN" sz="2000" b="0" i="0" u="none" strike="noStrike" cap="none" normalizeH="0" baseline="0" dirty="0" smtClean="0">
                <a:ln>
                  <a:noFill/>
                </a:ln>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卷积核</a:t>
            </a:r>
            <a:r>
              <a:rPr kumimoji="0" lang="zh-CN" altLang="zh-CN"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为</a:t>
            </a:r>
            <a:endParaRPr kumimoji="0" lang="zh-CN" altLang="zh-CN" sz="16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lang="en-US" altLang="zh-CN" sz="20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lang="en-US" altLang="zh-CN" sz="20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lang="en-US" altLang="zh-CN" sz="20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可以将</a:t>
            </a:r>
            <a:r>
              <a:rPr kumimoji="0" lang="zh-CN" altLang="en-US"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卷积核作用</a:t>
            </a:r>
            <a:r>
              <a:rPr kumimoji="0" lang="zh-CN" altLang="en-US" sz="20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于图像像素。</a:t>
            </a:r>
            <a:endParaRPr kumimoji="0" lang="zh-CN" altLang="en-US" sz="1600" b="0" i="0" u="none" strike="noStrike" cap="none" normalizeH="0" baseline="0" dirty="0" smtClean="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4400" b="0" i="0" u="none" strike="noStrike" cap="none" normalizeH="0" baseline="0" dirty="0" smtClean="0">
              <a:ln>
                <a:noFill/>
              </a:ln>
              <a:solidFill>
                <a:schemeClr val="tx1"/>
              </a:solidFill>
              <a:effectLst/>
              <a:latin typeface="Arial" panose="020B0604020202020204" pitchFamily="34" charset="0"/>
            </a:endParaRPr>
          </a:p>
        </p:txBody>
      </p:sp>
      <p:sp>
        <p:nvSpPr>
          <p:cNvPr id="7" name="Rectangle 8"/>
          <p:cNvSpPr>
            <a:spLocks noChangeArrowheads="1"/>
          </p:cNvSpPr>
          <p:nvPr/>
        </p:nvSpPr>
        <p:spPr bwMode="auto">
          <a:xfrm>
            <a:off x="0" y="1676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55" y="2908955"/>
            <a:ext cx="3781824" cy="1544485"/>
          </a:xfrm>
          <a:prstGeom prst="rect">
            <a:avLst/>
          </a:prstGeom>
        </p:spPr>
      </p:pic>
    </p:spTree>
    <p:extLst>
      <p:ext uri="{BB962C8B-B14F-4D97-AF65-F5344CB8AC3E}">
        <p14:creationId xmlns:p14="http://schemas.microsoft.com/office/powerpoint/2010/main" val="5121253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使用</a:t>
            </a:r>
            <a:r>
              <a:rPr lang="en-US" altLang="zh-CN" dirty="0" smtClean="0"/>
              <a:t>PIL</a:t>
            </a:r>
            <a:r>
              <a:rPr lang="zh-CN" altLang="zh-CN" dirty="0" smtClean="0"/>
              <a:t>查找</a:t>
            </a:r>
            <a:r>
              <a:rPr lang="zh-CN" altLang="zh-CN" dirty="0"/>
              <a:t>图像边缘。</a:t>
            </a:r>
          </a:p>
        </p:txBody>
      </p:sp>
      <p:sp>
        <p:nvSpPr>
          <p:cNvPr id="3" name="文本占位符 2"/>
          <p:cNvSpPr>
            <a:spLocks noGrp="1"/>
          </p:cNvSpPr>
          <p:nvPr>
            <p:ph type="body" idx="1"/>
          </p:nvPr>
        </p:nvSpPr>
        <p:spPr/>
        <p:txBody>
          <a:bodyPr>
            <a:normAutofit/>
          </a:bodyPr>
          <a:lstStyle/>
          <a:p>
            <a:pPr marL="0" indent="0">
              <a:buNone/>
            </a:pPr>
            <a:r>
              <a:rPr lang="zh-CN" altLang="zh-CN" sz="2400" dirty="0"/>
              <a:t>【例</a:t>
            </a:r>
            <a:r>
              <a:rPr lang="en-US" altLang="zh-CN" sz="2400" dirty="0"/>
              <a:t>3.80</a:t>
            </a:r>
            <a:r>
              <a:rPr lang="zh-CN" altLang="zh-CN" sz="2400" dirty="0"/>
              <a:t>】使用</a:t>
            </a:r>
            <a:r>
              <a:rPr lang="en-US" altLang="zh-CN" sz="2400" dirty="0"/>
              <a:t>PIL</a:t>
            </a:r>
            <a:r>
              <a:rPr lang="zh-CN" altLang="zh-CN" sz="2400" dirty="0"/>
              <a:t>的预定义滤波器查找图像边缘</a:t>
            </a:r>
            <a:r>
              <a:rPr lang="zh-CN" altLang="zh-CN" sz="2400" dirty="0" smtClean="0"/>
              <a:t>。</a:t>
            </a:r>
            <a:endParaRPr lang="en-US" altLang="zh-CN" sz="2400" dirty="0" smtClean="0"/>
          </a:p>
          <a:p>
            <a:pPr marL="0" indent="0">
              <a:buNone/>
            </a:pPr>
            <a:endParaRPr lang="zh-CN" altLang="zh-CN" sz="2400" dirty="0"/>
          </a:p>
        </p:txBody>
      </p:sp>
      <p:pic>
        <p:nvPicPr>
          <p:cNvPr id="4" name="图片 3" descr="C:\Users\52257\Desktop\boy.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294" y="1632878"/>
            <a:ext cx="3793289" cy="2135332"/>
          </a:xfrm>
          <a:prstGeom prst="rect">
            <a:avLst/>
          </a:prstGeom>
          <a:noFill/>
          <a:ln>
            <a:noFill/>
          </a:ln>
        </p:spPr>
      </p:pic>
      <p:pic>
        <p:nvPicPr>
          <p:cNvPr id="5" name="图片 4" descr="C:\Users\52257\Desktop\FindCt.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5305" y="4283655"/>
            <a:ext cx="3763674" cy="2287154"/>
          </a:xfrm>
          <a:prstGeom prst="rect">
            <a:avLst/>
          </a:prstGeom>
          <a:noFill/>
          <a:ln>
            <a:noFill/>
          </a:ln>
        </p:spPr>
      </p:pic>
      <p:pic>
        <p:nvPicPr>
          <p:cNvPr id="6" name="图片 5" descr="C:\Users\52257\Desktop\FindEg.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859" y="4265500"/>
            <a:ext cx="3418506" cy="2305309"/>
          </a:xfrm>
          <a:prstGeom prst="rect">
            <a:avLst/>
          </a:prstGeom>
          <a:noFill/>
          <a:ln>
            <a:noFill/>
          </a:ln>
        </p:spPr>
      </p:pic>
      <p:cxnSp>
        <p:nvCxnSpPr>
          <p:cNvPr id="7" name="直接箭头连接符 6"/>
          <p:cNvCxnSpPr/>
          <p:nvPr/>
        </p:nvCxnSpPr>
        <p:spPr>
          <a:xfrm flipH="1">
            <a:off x="4562764" y="3773991"/>
            <a:ext cx="574587" cy="509664"/>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8" name="直接箭头连接符 7"/>
          <p:cNvCxnSpPr/>
          <p:nvPr/>
        </p:nvCxnSpPr>
        <p:spPr>
          <a:xfrm>
            <a:off x="6163994" y="3765342"/>
            <a:ext cx="726333" cy="500158"/>
          </a:xfrm>
          <a:prstGeom prst="straightConnector1">
            <a:avLst/>
          </a:prstGeom>
          <a:ln w="57150">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497693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dirty="0"/>
              <a:t>from PIL import Image, </a:t>
            </a:r>
            <a:r>
              <a:rPr lang="en-US" altLang="zh-CN" sz="2400" dirty="0" err="1"/>
              <a:t>ImageFilter</a:t>
            </a:r>
            <a:endParaRPr lang="zh-CN" altLang="zh-CN" sz="2400" dirty="0"/>
          </a:p>
          <a:p>
            <a:pPr marL="0" indent="0">
              <a:buNone/>
            </a:pPr>
            <a:r>
              <a:rPr lang="en-US" altLang="zh-CN" sz="2400" dirty="0" err="1"/>
              <a:t>im</a:t>
            </a:r>
            <a:r>
              <a:rPr lang="en-US" altLang="zh-CN" sz="2400" dirty="0"/>
              <a:t> = </a:t>
            </a:r>
            <a:r>
              <a:rPr lang="en-US" altLang="zh-CN" sz="2400" dirty="0" err="1"/>
              <a:t>Image.open</a:t>
            </a:r>
            <a:r>
              <a:rPr lang="en-US" altLang="zh-CN" sz="2400" dirty="0"/>
              <a:t>("boy.jpg")</a:t>
            </a:r>
            <a:endParaRPr lang="zh-CN" altLang="zh-CN" sz="2400" dirty="0"/>
          </a:p>
          <a:p>
            <a:pPr marL="0" indent="0">
              <a:buNone/>
            </a:pPr>
            <a:r>
              <a:rPr lang="en-US" altLang="zh-CN" sz="2400" dirty="0"/>
              <a:t># </a:t>
            </a:r>
            <a:r>
              <a:rPr lang="zh-CN" altLang="zh-CN" sz="2400" dirty="0"/>
              <a:t>轮廓</a:t>
            </a:r>
          </a:p>
          <a:p>
            <a:pPr marL="0" indent="0">
              <a:buNone/>
            </a:pPr>
            <a:r>
              <a:rPr lang="en-US" altLang="zh-CN" sz="2400" dirty="0" err="1"/>
              <a:t>im.filter</a:t>
            </a:r>
            <a:r>
              <a:rPr lang="en-US" altLang="zh-CN" sz="2400" dirty="0"/>
              <a:t>(</a:t>
            </a:r>
            <a:r>
              <a:rPr lang="en-US" altLang="zh-CN" sz="2400" dirty="0" err="1"/>
              <a:t>ImageFilter.CONTOUR</a:t>
            </a:r>
            <a:r>
              <a:rPr lang="en-US" altLang="zh-CN" sz="2400" dirty="0"/>
              <a:t>).save(r'FindCt.jpg')</a:t>
            </a:r>
            <a:endParaRPr lang="zh-CN" altLang="zh-CN" sz="2400" dirty="0"/>
          </a:p>
          <a:p>
            <a:pPr marL="0" indent="0">
              <a:buNone/>
            </a:pPr>
            <a:r>
              <a:rPr lang="en-US" altLang="zh-CN" sz="2400" dirty="0"/>
              <a:t># </a:t>
            </a:r>
            <a:r>
              <a:rPr lang="zh-CN" altLang="zh-CN" sz="2400" dirty="0"/>
              <a:t>找到边缘</a:t>
            </a:r>
          </a:p>
          <a:p>
            <a:pPr marL="0" indent="0">
              <a:buNone/>
            </a:pPr>
            <a:r>
              <a:rPr lang="en-US" altLang="zh-CN" sz="2400" dirty="0" err="1"/>
              <a:t>im.filter</a:t>
            </a:r>
            <a:r>
              <a:rPr lang="en-US" altLang="zh-CN" sz="2400" dirty="0"/>
              <a:t>(</a:t>
            </a:r>
            <a:r>
              <a:rPr lang="en-US" altLang="zh-CN" sz="2400" dirty="0" err="1"/>
              <a:t>ImageFilter.FIND_EDGES</a:t>
            </a:r>
            <a:r>
              <a:rPr lang="en-US" altLang="zh-CN" sz="2400" dirty="0"/>
              <a:t>).save(r'FindEg.jpg')</a:t>
            </a:r>
            <a:endParaRPr lang="zh-CN" altLang="zh-CN" sz="2400" dirty="0"/>
          </a:p>
        </p:txBody>
      </p:sp>
    </p:spTree>
    <p:extLst>
      <p:ext uri="{BB962C8B-B14F-4D97-AF65-F5344CB8AC3E}">
        <p14:creationId xmlns:p14="http://schemas.microsoft.com/office/powerpoint/2010/main" val="31901625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3.7 </a:t>
            </a:r>
            <a:r>
              <a:rPr lang="zh-CN" altLang="en-US" b="0" i="0" u="none" strike="noStrike" kern="100" baseline="0" smtClean="0">
                <a:latin typeface="等线" panose="02010600030101010101" pitchFamily="2" charset="-122"/>
                <a:ea typeface="等线" panose="02010600030101010101" pitchFamily="2" charset="-122"/>
              </a:rPr>
              <a:t>本章习题</a:t>
            </a:r>
            <a:r>
              <a:rPr lang="zh-CN" altLang="en-US" b="0" i="0" u="none" strike="noStrike" kern="100" baseline="0" smtClean="0">
                <a:latin typeface="Times New Roman" panose="02020603050405020304" pitchFamily="18" charset="0"/>
                <a:ea typeface="等线" panose="02010600030101010101" pitchFamily="2" charset="-122"/>
              </a:rPr>
              <a:t>	</a:t>
            </a:r>
          </a:p>
        </p:txBody>
      </p:sp>
      <p:sp>
        <p:nvSpPr>
          <p:cNvPr id="3" name="文本占位符 2"/>
          <p:cNvSpPr>
            <a:spLocks noGrp="1"/>
          </p:cNvSpPr>
          <p:nvPr>
            <p:ph type="body" idx="1"/>
          </p:nvPr>
        </p:nvSpPr>
        <p:spPr/>
        <p:txBody>
          <a:bodyPr/>
          <a:lstStyle/>
          <a:p>
            <a:pPr marL="0" indent="0">
              <a:buNone/>
            </a:pPr>
            <a:r>
              <a:rPr lang="zh-CN" altLang="en-US" b="1" dirty="0" smtClean="0"/>
              <a:t>习题</a:t>
            </a:r>
            <a:r>
              <a:rPr lang="zh-CN" altLang="zh-CN" b="1" dirty="0" smtClean="0"/>
              <a:t>二：</a:t>
            </a:r>
            <a:r>
              <a:rPr lang="zh-CN" altLang="zh-CN" b="1" dirty="0"/>
              <a:t>使用</a:t>
            </a:r>
            <a:r>
              <a:rPr lang="en-US" altLang="zh-CN" b="1" dirty="0"/>
              <a:t>PIL</a:t>
            </a:r>
            <a:r>
              <a:rPr lang="zh-CN" altLang="zh-CN" b="1" dirty="0"/>
              <a:t>调整图像亮度。</a:t>
            </a:r>
            <a:endParaRPr lang="zh-CN" altLang="zh-CN" dirty="0"/>
          </a:p>
        </p:txBody>
      </p:sp>
    </p:spTree>
    <p:extLst>
      <p:ext uri="{BB962C8B-B14F-4D97-AF65-F5344CB8AC3E}">
        <p14:creationId xmlns:p14="http://schemas.microsoft.com/office/powerpoint/2010/main" val="31972880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00" baseline="0" smtClean="0">
              <a:latin typeface="Times New Roman" panose="02020603050405020304" pitchFamily="18" charset="0"/>
              <a:ea typeface="等线" panose="02010600030101010101" pitchFamily="2" charset="-122"/>
            </a:endParaRPr>
          </a:p>
        </p:txBody>
      </p:sp>
      <p:sp>
        <p:nvSpPr>
          <p:cNvPr id="3" name="文本占位符 2"/>
          <p:cNvSpPr>
            <a:spLocks noGrp="1"/>
          </p:cNvSpPr>
          <p:nvPr>
            <p:ph type="body" idx="1"/>
          </p:nvPr>
        </p:nvSpPr>
        <p:spPr/>
        <p:txBody>
          <a:bodyPr/>
          <a:lstStyle/>
          <a:p>
            <a:endParaRPr lang="zh-CN" altLang="en-US" dirty="0"/>
          </a:p>
        </p:txBody>
      </p:sp>
      <p:pic>
        <p:nvPicPr>
          <p:cNvPr id="4" name="Picture 4" descr="https://gimg2.baidu.com/image_search/src=http%3A%2F%2Fhbimg.b0.upaiyun.com%2Faadcfba81a7f40e8b5d26a7d79f64c8b8a3128ee21494-tRaHKg_fw658&amp;refer=http%3A%2F%2Fhbimg.b0.upaiyun.com&amp;app=2002&amp;size=f9999,10000&amp;q=a80&amp;n=0&amp;g=0n&amp;fmt=jpeg?sec=1638959850&amp;t=a2606a44280bb8c3e665e0379a461660"/>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8681" t="10730" r="10255" b="13363"/>
          <a:stretch/>
        </p:blipFill>
        <p:spPr bwMode="auto">
          <a:xfrm>
            <a:off x="7361382" y="2179782"/>
            <a:ext cx="3066473" cy="35652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414509" y="2736837"/>
            <a:ext cx="2270339" cy="1015663"/>
          </a:xfrm>
          <a:prstGeom prst="rect">
            <a:avLst/>
          </a:prstGeom>
          <a:noFill/>
        </p:spPr>
        <p:txBody>
          <a:bodyPr wrap="square" lIns="91440" tIns="45720" rIns="91440" bIns="45720">
            <a:spAutoFit/>
          </a:bodyPr>
          <a:lstStyle/>
          <a:p>
            <a:pPr algn="ctr"/>
            <a:r>
              <a:rPr lang="zh-CN" altLang="en-US" sz="6000" b="1" dirty="0" smtClean="0">
                <a:ln w="12700">
                  <a:solidFill>
                    <a:schemeClr val="accent5"/>
                  </a:solidFill>
                  <a:prstDash val="solid"/>
                </a:ln>
                <a:solidFill>
                  <a:srgbClr val="F3800D"/>
                </a:solidFill>
                <a:latin typeface="汉仪菱心体简" panose="02010609000101010101" pitchFamily="49" charset="-122"/>
                <a:ea typeface="汉仪菱心体简" panose="02010609000101010101" pitchFamily="49" charset="-122"/>
              </a:rPr>
              <a:t>谢谢</a:t>
            </a:r>
            <a:endParaRPr lang="zh-CN" altLang="en-US" sz="6000" b="1" dirty="0">
              <a:ln w="12700">
                <a:solidFill>
                  <a:schemeClr val="accent5"/>
                </a:solidFill>
                <a:prstDash val="solid"/>
              </a:ln>
              <a:solidFill>
                <a:srgbClr val="F3800D"/>
              </a:solidFill>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1489654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dirty="0"/>
              <a:t>2) </a:t>
            </a:r>
            <a:r>
              <a:rPr lang="en-US" altLang="zh-CN" sz="2400" dirty="0" err="1">
                <a:solidFill>
                  <a:srgbClr val="FF0000"/>
                </a:solidFill>
              </a:rPr>
              <a:t>destroyAllWindows</a:t>
            </a:r>
            <a:r>
              <a:rPr lang="en-US" altLang="zh-CN" sz="2400" dirty="0"/>
              <a:t>()</a:t>
            </a:r>
            <a:r>
              <a:rPr lang="zh-CN" altLang="zh-CN" sz="2400" dirty="0"/>
              <a:t>与</a:t>
            </a:r>
            <a:r>
              <a:rPr lang="en-US" altLang="zh-CN" sz="2400" dirty="0" err="1">
                <a:solidFill>
                  <a:srgbClr val="FF0000"/>
                </a:solidFill>
              </a:rPr>
              <a:t>DestroyWindow</a:t>
            </a:r>
            <a:r>
              <a:rPr lang="en-US" altLang="zh-CN" sz="2400" dirty="0">
                <a:solidFill>
                  <a:srgbClr val="FF0000"/>
                </a:solidFill>
              </a:rPr>
              <a:t>(string</a:t>
            </a:r>
            <a:r>
              <a:rPr lang="en-US" altLang="zh-CN" sz="2400" dirty="0"/>
              <a:t> </a:t>
            </a:r>
            <a:r>
              <a:rPr lang="en-US" altLang="zh-CN" sz="2400" dirty="0" err="1"/>
              <a:t>winName</a:t>
            </a:r>
            <a:r>
              <a:rPr lang="en-US" altLang="zh-CN" sz="2400" dirty="0"/>
              <a:t>)</a:t>
            </a:r>
            <a:endParaRPr lang="zh-CN" altLang="zh-CN" sz="2400" dirty="0"/>
          </a:p>
          <a:p>
            <a:pPr marL="0" indent="0">
              <a:buNone/>
            </a:pPr>
            <a:r>
              <a:rPr lang="zh-CN" altLang="zh-CN" sz="2400" dirty="0"/>
              <a:t>两个函数都可以卸载当前窗口。区别在于，函数</a:t>
            </a:r>
            <a:r>
              <a:rPr lang="en-US" altLang="zh-CN" sz="2400" dirty="0" err="1"/>
              <a:t>destroyAllWindows</a:t>
            </a:r>
            <a:r>
              <a:rPr lang="en-US" altLang="zh-CN" sz="2400" dirty="0"/>
              <a:t>()</a:t>
            </a:r>
            <a:r>
              <a:rPr lang="zh-CN" altLang="zh-CN" sz="2400" dirty="0"/>
              <a:t>卸载全部窗口，而函数</a:t>
            </a:r>
            <a:r>
              <a:rPr lang="en-US" altLang="zh-CN" sz="2400" dirty="0" err="1"/>
              <a:t>DestroyWindow</a:t>
            </a:r>
            <a:r>
              <a:rPr lang="en-US" altLang="zh-CN" sz="2400" dirty="0"/>
              <a:t>()</a:t>
            </a:r>
            <a:r>
              <a:rPr lang="zh-CN" altLang="zh-CN" sz="2400" dirty="0"/>
              <a:t>卸载由参数</a:t>
            </a:r>
            <a:r>
              <a:rPr lang="en-US" altLang="zh-CN" sz="2400" dirty="0" err="1"/>
              <a:t>winName</a:t>
            </a:r>
            <a:r>
              <a:rPr lang="zh-CN" altLang="zh-CN" sz="2400" dirty="0"/>
              <a:t>指定的窗口。</a:t>
            </a:r>
          </a:p>
          <a:p>
            <a:pPr marL="0" indent="0">
              <a:buNone/>
            </a:pPr>
            <a:r>
              <a:rPr lang="en-US" altLang="zh-CN" sz="2400" dirty="0"/>
              <a:t>3) </a:t>
            </a:r>
            <a:r>
              <a:rPr lang="en-US" altLang="zh-CN" sz="2400" dirty="0" err="1">
                <a:solidFill>
                  <a:srgbClr val="FF0000"/>
                </a:solidFill>
              </a:rPr>
              <a:t>waitKey</a:t>
            </a:r>
            <a:r>
              <a:rPr lang="en-US" altLang="zh-CN" sz="2400" dirty="0">
                <a:solidFill>
                  <a:srgbClr val="FF0000"/>
                </a:solidFill>
              </a:rPr>
              <a:t>(</a:t>
            </a:r>
            <a:r>
              <a:rPr lang="en-US" altLang="zh-CN" sz="2400" dirty="0" err="1">
                <a:solidFill>
                  <a:srgbClr val="FF0000"/>
                </a:solidFill>
              </a:rPr>
              <a:t>int</a:t>
            </a:r>
            <a:r>
              <a:rPr lang="en-US" altLang="zh-CN" sz="2400" dirty="0"/>
              <a:t> delay=0)</a:t>
            </a:r>
            <a:endParaRPr lang="zh-CN" altLang="zh-CN" sz="2400" dirty="0"/>
          </a:p>
          <a:p>
            <a:pPr marL="0" indent="0">
              <a:buNone/>
            </a:pPr>
            <a:r>
              <a:rPr lang="en-US" altLang="zh-CN" sz="2400" dirty="0"/>
              <a:t> </a:t>
            </a:r>
            <a:r>
              <a:rPr lang="zh-CN" altLang="zh-CN" sz="2400" dirty="0"/>
              <a:t>等待用户按键的函数</a:t>
            </a:r>
            <a:r>
              <a:rPr lang="en-US" altLang="zh-CN" sz="2400" dirty="0" err="1"/>
              <a:t>waitKey</a:t>
            </a:r>
            <a:r>
              <a:rPr lang="zh-CN" altLang="zh-CN" sz="2400" dirty="0"/>
              <a:t>，其中的</a:t>
            </a:r>
            <a:r>
              <a:rPr lang="en-US" altLang="zh-CN" sz="2400" dirty="0"/>
              <a:t>delay</a:t>
            </a:r>
            <a:r>
              <a:rPr lang="zh-CN" altLang="zh-CN" sz="2400" dirty="0"/>
              <a:t>是延迟的时间，单位为毫秒。在等待时间内如果检测到键盘动作，则返回按键的</a:t>
            </a:r>
            <a:r>
              <a:rPr lang="en-US" altLang="zh-CN" sz="2400" dirty="0"/>
              <a:t>ASCII</a:t>
            </a:r>
            <a:r>
              <a:rPr lang="zh-CN" altLang="zh-CN" sz="2400" dirty="0"/>
              <a:t>码</a:t>
            </a:r>
            <a:r>
              <a:rPr lang="zh-CN" altLang="zh-CN" sz="2400" dirty="0" smtClean="0"/>
              <a:t>。</a:t>
            </a:r>
            <a:endParaRPr lang="en-US" altLang="zh-CN" sz="2400" dirty="0" smtClean="0"/>
          </a:p>
          <a:p>
            <a:pPr marL="0" indent="0">
              <a:buNone/>
            </a:pPr>
            <a:r>
              <a:rPr lang="zh-CN" altLang="zh-CN" sz="2400" dirty="0" smtClean="0"/>
              <a:t>如果</a:t>
            </a:r>
            <a:r>
              <a:rPr lang="zh-CN" altLang="zh-CN" sz="2400" dirty="0"/>
              <a:t>没有按下任何键，则返回</a:t>
            </a:r>
            <a:r>
              <a:rPr lang="en-US" altLang="zh-CN" sz="2400" dirty="0"/>
              <a:t>-1</a:t>
            </a:r>
            <a:r>
              <a:rPr lang="zh-CN" altLang="zh-CN" sz="2400" dirty="0"/>
              <a:t>。默认为</a:t>
            </a:r>
            <a:r>
              <a:rPr lang="en-US" altLang="zh-CN" sz="2400" dirty="0"/>
              <a:t>0</a:t>
            </a:r>
            <a:r>
              <a:rPr lang="zh-CN" altLang="zh-CN" sz="2400" dirty="0"/>
              <a:t>，即一直等待键盘输入。</a:t>
            </a:r>
          </a:p>
          <a:p>
            <a:pPr marL="0" indent="0">
              <a:buNone/>
            </a:pPr>
            <a:endParaRPr lang="zh-CN" altLang="en-US" sz="2400" dirty="0"/>
          </a:p>
        </p:txBody>
      </p:sp>
    </p:spTree>
    <p:extLst>
      <p:ext uri="{BB962C8B-B14F-4D97-AF65-F5344CB8AC3E}">
        <p14:creationId xmlns:p14="http://schemas.microsoft.com/office/powerpoint/2010/main" val="270825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00" baseline="0" smtClean="0">
                <a:latin typeface="等线" panose="02010600030101010101" pitchFamily="2" charset="-122"/>
                <a:ea typeface="等线" panose="02010600030101010101" pitchFamily="2" charset="-122"/>
              </a:rPr>
              <a:t>1.OpenCV</a:t>
            </a:r>
            <a:r>
              <a:rPr lang="zh-CN" altLang="en-US" b="0" i="0" u="none" strike="noStrike" kern="100" baseline="0" smtClean="0">
                <a:latin typeface="等线" panose="02010600030101010101" pitchFamily="2" charset="-122"/>
                <a:ea typeface="等线" panose="02010600030101010101" pitchFamily="2" charset="-122"/>
              </a:rPr>
              <a:t>处理图像</a:t>
            </a:r>
            <a:r>
              <a:rPr lang="zh-CN" altLang="en-US" b="0" i="0" u="none" strike="noStrike" kern="100" baseline="0" smtClean="0">
                <a:latin typeface="Times New Roman" panose="02020603050405020304" pitchFamily="18" charset="0"/>
                <a:ea typeface="等线" panose="02010600030101010101" pitchFamily="2" charset="-122"/>
              </a:rPr>
              <a:t>	</a:t>
            </a:r>
          </a:p>
        </p:txBody>
      </p:sp>
      <p:sp>
        <p:nvSpPr>
          <p:cNvPr id="3" name="文本占位符 2"/>
          <p:cNvSpPr>
            <a:spLocks noGrp="1"/>
          </p:cNvSpPr>
          <p:nvPr>
            <p:ph type="body" idx="1"/>
          </p:nvPr>
        </p:nvSpPr>
        <p:spPr/>
        <p:txBody>
          <a:bodyPr>
            <a:normAutofit/>
          </a:bodyPr>
          <a:lstStyle/>
          <a:p>
            <a:pPr marL="0" indent="0">
              <a:buNone/>
            </a:pPr>
            <a:r>
              <a:rPr lang="en-US" altLang="zh-CN" sz="2400" b="1" dirty="0"/>
              <a:t>1) </a:t>
            </a:r>
            <a:r>
              <a:rPr lang="zh-CN" altLang="zh-CN" sz="2400" b="1" dirty="0"/>
              <a:t>图片的基本读写</a:t>
            </a:r>
            <a:r>
              <a:rPr lang="zh-CN" altLang="zh-CN" sz="2400" b="1" dirty="0" smtClean="0"/>
              <a:t>操作</a:t>
            </a:r>
            <a:endParaRPr lang="en-US" altLang="zh-CN" sz="2400" b="1" dirty="0" smtClean="0"/>
          </a:p>
          <a:p>
            <a:pPr marL="0" indent="0">
              <a:buNone/>
            </a:pPr>
            <a:r>
              <a:rPr lang="zh-CN" altLang="zh-CN" sz="2400" dirty="0"/>
              <a:t>基本图像处理的函数包括：</a:t>
            </a:r>
            <a:r>
              <a:rPr lang="en-US" altLang="zh-CN" sz="2400" dirty="0" err="1"/>
              <a:t>imread</a:t>
            </a:r>
            <a:r>
              <a:rPr lang="zh-CN" altLang="zh-CN" sz="2400" dirty="0"/>
              <a:t>、</a:t>
            </a:r>
            <a:r>
              <a:rPr lang="en-US" altLang="zh-CN" sz="2400" dirty="0" err="1"/>
              <a:t>imwrite</a:t>
            </a:r>
            <a:r>
              <a:rPr lang="zh-CN" altLang="zh-CN" sz="2400" dirty="0"/>
              <a:t>、</a:t>
            </a:r>
            <a:r>
              <a:rPr lang="en-US" altLang="zh-CN" sz="2400" dirty="0"/>
              <a:t>split</a:t>
            </a:r>
            <a:r>
              <a:rPr lang="zh-CN" altLang="zh-CN" sz="2400" dirty="0"/>
              <a:t>、</a:t>
            </a:r>
            <a:r>
              <a:rPr lang="en-US" altLang="zh-CN" sz="2400" dirty="0"/>
              <a:t>merge</a:t>
            </a:r>
            <a:r>
              <a:rPr lang="zh-CN" altLang="zh-CN" sz="2400" dirty="0"/>
              <a:t>等</a:t>
            </a:r>
            <a:r>
              <a:rPr lang="zh-CN" altLang="zh-CN" sz="2400" dirty="0" smtClean="0"/>
              <a:t>。</a:t>
            </a:r>
            <a:endParaRPr lang="en-US" altLang="zh-CN" sz="2400" dirty="0" smtClean="0"/>
          </a:p>
          <a:p>
            <a:pPr marL="0" indent="0">
              <a:buNone/>
            </a:pPr>
            <a:r>
              <a:rPr lang="en-US" altLang="zh-CN" sz="2400" dirty="0" err="1"/>
              <a:t>imread</a:t>
            </a:r>
            <a:r>
              <a:rPr lang="zh-CN" altLang="zh-CN" sz="2400" dirty="0"/>
              <a:t>函数基本格式如下：</a:t>
            </a:r>
          </a:p>
          <a:p>
            <a:pPr marL="785792" lvl="2" indent="0">
              <a:buNone/>
            </a:pPr>
            <a:r>
              <a:rPr lang="en-US" altLang="zh-CN" sz="2400" dirty="0" err="1">
                <a:solidFill>
                  <a:srgbClr val="FF0000"/>
                </a:solidFill>
              </a:rPr>
              <a:t>imread</a:t>
            </a:r>
            <a:r>
              <a:rPr lang="zh-CN" altLang="zh-CN" sz="2400" dirty="0"/>
              <a:t>（</a:t>
            </a:r>
            <a:r>
              <a:rPr lang="en-US" altLang="zh-CN" sz="2400" dirty="0"/>
              <a:t>(</a:t>
            </a:r>
            <a:r>
              <a:rPr lang="en-US" altLang="zh-CN" sz="2400" dirty="0" err="1"/>
              <a:t>const</a:t>
            </a:r>
            <a:r>
              <a:rPr lang="en-US" altLang="zh-CN" sz="2400" dirty="0"/>
              <a:t> String &amp;filename, </a:t>
            </a:r>
            <a:r>
              <a:rPr lang="en-US" altLang="zh-CN" sz="2400" dirty="0" err="1"/>
              <a:t>int</a:t>
            </a:r>
            <a:r>
              <a:rPr lang="en-US" altLang="zh-CN" sz="2400" dirty="0"/>
              <a:t> flags=IMREAD_COLOR)</a:t>
            </a:r>
            <a:endParaRPr lang="zh-CN" altLang="zh-CN" sz="2400" dirty="0"/>
          </a:p>
          <a:p>
            <a:pPr marL="0" indent="0">
              <a:buNone/>
            </a:pPr>
            <a:r>
              <a:rPr lang="zh-CN" altLang="zh-CN" sz="2400" dirty="0"/>
              <a:t>参数</a:t>
            </a:r>
            <a:r>
              <a:rPr lang="en-US" altLang="zh-CN" sz="2400" dirty="0"/>
              <a:t>:</a:t>
            </a:r>
            <a:endParaRPr lang="zh-CN" altLang="zh-CN" sz="2400" dirty="0"/>
          </a:p>
          <a:p>
            <a:pPr>
              <a:buFont typeface="Wingdings" panose="05000000000000000000" pitchFamily="2" charset="2"/>
              <a:buChar char="u"/>
            </a:pPr>
            <a:r>
              <a:rPr lang="en-US" altLang="zh-CN" sz="2400" dirty="0"/>
              <a:t>filename:</a:t>
            </a:r>
            <a:r>
              <a:rPr lang="zh-CN" altLang="zh-CN" sz="2400" dirty="0"/>
              <a:t>文件名</a:t>
            </a:r>
          </a:p>
          <a:p>
            <a:pPr>
              <a:buFont typeface="Wingdings" panose="05000000000000000000" pitchFamily="2" charset="2"/>
              <a:buChar char="u"/>
            </a:pPr>
            <a:r>
              <a:rPr lang="en-US" altLang="zh-CN" sz="2400" dirty="0"/>
              <a:t>flag:</a:t>
            </a:r>
            <a:r>
              <a:rPr lang="zh-CN" altLang="zh-CN" sz="2400" dirty="0"/>
              <a:t>图像色彩模式，如表</a:t>
            </a:r>
            <a:r>
              <a:rPr lang="en-US" altLang="zh-CN" sz="2400" dirty="0"/>
              <a:t>3.13</a:t>
            </a:r>
            <a:r>
              <a:rPr lang="zh-CN" altLang="zh-CN" sz="2400" dirty="0"/>
              <a:t>所示，可取</a:t>
            </a:r>
            <a:r>
              <a:rPr lang="en-US" altLang="zh-CN" sz="2400" dirty="0" err="1"/>
              <a:t>ImreadModes</a:t>
            </a:r>
            <a:r>
              <a:rPr lang="zh-CN" altLang="zh-CN" sz="2400" dirty="0"/>
              <a:t>枚举列表中的值。默认为</a:t>
            </a:r>
            <a:r>
              <a:rPr lang="en-US" altLang="zh-CN" sz="2400" dirty="0"/>
              <a:t>IMREAD_COLOR</a:t>
            </a:r>
            <a:r>
              <a:rPr lang="zh-CN" altLang="zh-CN" sz="2400" dirty="0"/>
              <a:t>（值为</a:t>
            </a:r>
            <a:r>
              <a:rPr lang="en-US" altLang="zh-CN" sz="2400" dirty="0"/>
              <a:t>1</a:t>
            </a:r>
            <a:r>
              <a:rPr lang="zh-CN" altLang="zh-CN" sz="2400" dirty="0"/>
              <a:t>，</a:t>
            </a:r>
            <a:r>
              <a:rPr lang="en-US" altLang="zh-CN" sz="2400" dirty="0"/>
              <a:t>BGR</a:t>
            </a:r>
            <a:r>
              <a:rPr lang="zh-CN" altLang="zh-CN" sz="2400" dirty="0"/>
              <a:t>图像</a:t>
            </a:r>
            <a:r>
              <a:rPr lang="en-US" altLang="zh-CN" sz="2400" dirty="0"/>
              <a:t>)</a:t>
            </a:r>
            <a:r>
              <a:rPr lang="zh-CN" altLang="zh-CN" sz="2400" dirty="0"/>
              <a:t>。如果参数为</a:t>
            </a:r>
            <a:r>
              <a:rPr lang="en-US" altLang="zh-CN" sz="2400" dirty="0"/>
              <a:t>0</a:t>
            </a:r>
            <a:r>
              <a:rPr lang="zh-CN" altLang="zh-CN" sz="2400" dirty="0"/>
              <a:t>，则图像转换成灰度图。</a:t>
            </a:r>
            <a:endParaRPr lang="zh-CN" altLang="zh-CN" sz="2400" b="1" dirty="0"/>
          </a:p>
        </p:txBody>
      </p:sp>
    </p:spTree>
    <p:extLst>
      <p:ext uri="{BB962C8B-B14F-4D97-AF65-F5344CB8AC3E}">
        <p14:creationId xmlns:p14="http://schemas.microsoft.com/office/powerpoint/2010/main" val="3858427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717244503"/>
              </p:ext>
            </p:extLst>
          </p:nvPr>
        </p:nvGraphicFramePr>
        <p:xfrm>
          <a:off x="921446" y="1499462"/>
          <a:ext cx="10005172" cy="2514662"/>
        </p:xfrm>
        <a:graphic>
          <a:graphicData uri="http://schemas.openxmlformats.org/drawingml/2006/table">
            <a:tbl>
              <a:tblPr firstRow="1" firstCol="1" bandRow="1">
                <a:tableStyleId>{5C22544A-7EE6-4342-B048-85BDC9FD1C3A}</a:tableStyleId>
              </a:tblPr>
              <a:tblGrid>
                <a:gridCol w="4204736">
                  <a:extLst>
                    <a:ext uri="{9D8B030D-6E8A-4147-A177-3AD203B41FA5}">
                      <a16:colId xmlns:a16="http://schemas.microsoft.com/office/drawing/2014/main" val="11116499"/>
                    </a:ext>
                  </a:extLst>
                </a:gridCol>
                <a:gridCol w="5800436">
                  <a:extLst>
                    <a:ext uri="{9D8B030D-6E8A-4147-A177-3AD203B41FA5}">
                      <a16:colId xmlns:a16="http://schemas.microsoft.com/office/drawing/2014/main" val="1912437882"/>
                    </a:ext>
                  </a:extLst>
                </a:gridCol>
              </a:tblGrid>
              <a:tr h="320102">
                <a:tc>
                  <a:txBody>
                    <a:bodyPr/>
                    <a:lstStyle/>
                    <a:p>
                      <a:pPr indent="0" algn="l">
                        <a:spcAft>
                          <a:spcPts val="0"/>
                        </a:spcAft>
                      </a:pPr>
                      <a:r>
                        <a:rPr lang="en-US" sz="1800" kern="100" dirty="0">
                          <a:effectLst/>
                          <a:latin typeface="+mj-ea"/>
                          <a:ea typeface="+mj-ea"/>
                        </a:rPr>
                        <a:t>Mode</a:t>
                      </a:r>
                      <a:r>
                        <a:rPr lang="zh-CN" sz="1800" kern="100" dirty="0">
                          <a:effectLst/>
                          <a:latin typeface="+mj-ea"/>
                          <a:ea typeface="+mj-ea"/>
                        </a:rPr>
                        <a:t>值</a:t>
                      </a:r>
                      <a:endParaRPr lang="zh-CN" sz="1800" kern="100" dirty="0">
                        <a:effectLst/>
                        <a:latin typeface="+mj-ea"/>
                        <a:ea typeface="+mj-ea"/>
                        <a:cs typeface="Times New Roman" panose="02020603050405020304" pitchFamily="18" charset="0"/>
                      </a:endParaRPr>
                    </a:p>
                  </a:txBody>
                  <a:tcPr marL="68580" marR="68580" marT="0" marB="0"/>
                </a:tc>
                <a:tc>
                  <a:txBody>
                    <a:bodyPr/>
                    <a:lstStyle/>
                    <a:p>
                      <a:pPr indent="0" algn="l">
                        <a:spcAft>
                          <a:spcPts val="0"/>
                        </a:spcAft>
                      </a:pPr>
                      <a:r>
                        <a:rPr lang="zh-CN" sz="1800" kern="100">
                          <a:effectLst/>
                          <a:latin typeface="+mj-ea"/>
                          <a:ea typeface="+mj-ea"/>
                        </a:rPr>
                        <a:t>含义</a:t>
                      </a:r>
                      <a:endParaRPr lang="zh-CN"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1446441097"/>
                  </a:ext>
                </a:extLst>
              </a:tr>
              <a:tr h="0">
                <a:tc>
                  <a:txBody>
                    <a:bodyPr/>
                    <a:lstStyle/>
                    <a:p>
                      <a:pPr indent="0" algn="l">
                        <a:spcAft>
                          <a:spcPts val="0"/>
                        </a:spcAft>
                      </a:pPr>
                      <a:r>
                        <a:rPr lang="en-US" sz="1800" kern="100" dirty="0">
                          <a:effectLst/>
                          <a:latin typeface="+mj-ea"/>
                          <a:ea typeface="+mj-ea"/>
                        </a:rPr>
                        <a:t>IMREAD_UNCHANGED</a:t>
                      </a:r>
                      <a:endParaRPr lang="zh-CN" sz="1800" kern="100" dirty="0">
                        <a:effectLst/>
                        <a:latin typeface="+mj-ea"/>
                        <a:ea typeface="+mj-ea"/>
                        <a:cs typeface="Times New Roman" panose="02020603050405020304" pitchFamily="18" charset="0"/>
                      </a:endParaRPr>
                    </a:p>
                  </a:txBody>
                  <a:tcPr marL="68580" marR="68580" marT="0" marB="0"/>
                </a:tc>
                <a:tc>
                  <a:txBody>
                    <a:bodyPr/>
                    <a:lstStyle/>
                    <a:p>
                      <a:pPr indent="0" algn="l">
                        <a:spcAft>
                          <a:spcPts val="0"/>
                        </a:spcAft>
                      </a:pPr>
                      <a:r>
                        <a:rPr lang="zh-CN" sz="1800" kern="100">
                          <a:effectLst/>
                          <a:latin typeface="+mj-ea"/>
                          <a:ea typeface="+mj-ea"/>
                        </a:rPr>
                        <a:t>值为</a:t>
                      </a:r>
                      <a:r>
                        <a:rPr lang="en-US" sz="1800" kern="100">
                          <a:effectLst/>
                          <a:latin typeface="+mj-ea"/>
                          <a:ea typeface="+mj-ea"/>
                        </a:rPr>
                        <a:t>-1</a:t>
                      </a:r>
                      <a:r>
                        <a:rPr lang="zh-CN" sz="1800" kern="100">
                          <a:effectLst/>
                          <a:latin typeface="+mj-ea"/>
                          <a:ea typeface="+mj-ea"/>
                        </a:rPr>
                        <a:t>。按原样返回加载的图像（包括</a:t>
                      </a:r>
                      <a:r>
                        <a:rPr lang="en-US" sz="1800" kern="100">
                          <a:effectLst/>
                          <a:latin typeface="+mj-ea"/>
                          <a:ea typeface="+mj-ea"/>
                        </a:rPr>
                        <a:t>Alpha</a:t>
                      </a:r>
                      <a:r>
                        <a:rPr lang="zh-CN" sz="1800" kern="100">
                          <a:effectLst/>
                          <a:latin typeface="+mj-ea"/>
                          <a:ea typeface="+mj-ea"/>
                        </a:rPr>
                        <a:t>通道）。</a:t>
                      </a:r>
                      <a:endParaRPr lang="zh-CN"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4108679240"/>
                  </a:ext>
                </a:extLst>
              </a:tr>
              <a:tr h="0">
                <a:tc>
                  <a:txBody>
                    <a:bodyPr/>
                    <a:lstStyle/>
                    <a:p>
                      <a:pPr indent="0" algn="l">
                        <a:spcAft>
                          <a:spcPts val="0"/>
                        </a:spcAft>
                      </a:pPr>
                      <a:r>
                        <a:rPr lang="en-US" sz="1800" kern="100" dirty="0">
                          <a:effectLst/>
                          <a:latin typeface="+mj-ea"/>
                          <a:ea typeface="+mj-ea"/>
                        </a:rPr>
                        <a:t>IMREAD_GRAYSCALE</a:t>
                      </a:r>
                      <a:endParaRPr lang="zh-CN" sz="1800" kern="100" dirty="0">
                        <a:effectLst/>
                        <a:latin typeface="+mj-ea"/>
                        <a:ea typeface="+mj-ea"/>
                        <a:cs typeface="Times New Roman" panose="02020603050405020304" pitchFamily="18" charset="0"/>
                      </a:endParaRPr>
                    </a:p>
                  </a:txBody>
                  <a:tcPr marL="68580" marR="68580" marT="0" marB="0"/>
                </a:tc>
                <a:tc>
                  <a:txBody>
                    <a:bodyPr/>
                    <a:lstStyle/>
                    <a:p>
                      <a:pPr indent="0" algn="l">
                        <a:spcAft>
                          <a:spcPts val="0"/>
                        </a:spcAft>
                      </a:pPr>
                      <a:r>
                        <a:rPr lang="zh-CN" sz="1800" kern="100">
                          <a:effectLst/>
                          <a:latin typeface="+mj-ea"/>
                          <a:ea typeface="+mj-ea"/>
                        </a:rPr>
                        <a:t>值为</a:t>
                      </a:r>
                      <a:r>
                        <a:rPr lang="en-US" sz="1800" kern="100">
                          <a:effectLst/>
                          <a:latin typeface="+mj-ea"/>
                          <a:ea typeface="+mj-ea"/>
                        </a:rPr>
                        <a:t>0</a:t>
                      </a:r>
                      <a:r>
                        <a:rPr lang="zh-CN" sz="1800" kern="100">
                          <a:effectLst/>
                          <a:latin typeface="+mj-ea"/>
                          <a:ea typeface="+mj-ea"/>
                        </a:rPr>
                        <a:t>。将图像转换为单通道灰度图像。</a:t>
                      </a:r>
                      <a:endParaRPr lang="zh-CN"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1434679322"/>
                  </a:ext>
                </a:extLst>
              </a:tr>
              <a:tr h="0">
                <a:tc>
                  <a:txBody>
                    <a:bodyPr/>
                    <a:lstStyle/>
                    <a:p>
                      <a:pPr indent="0" algn="l">
                        <a:spcAft>
                          <a:spcPts val="0"/>
                        </a:spcAft>
                      </a:pPr>
                      <a:r>
                        <a:rPr lang="en-US" sz="1800" kern="100">
                          <a:effectLst/>
                          <a:latin typeface="+mj-ea"/>
                          <a:ea typeface="+mj-ea"/>
                        </a:rPr>
                        <a:t>IMREAD_COLOR</a:t>
                      </a:r>
                      <a:endParaRPr lang="zh-CN" sz="1800" kern="100">
                        <a:effectLst/>
                        <a:latin typeface="+mj-ea"/>
                        <a:ea typeface="+mj-ea"/>
                        <a:cs typeface="Times New Roman" panose="02020603050405020304" pitchFamily="18" charset="0"/>
                      </a:endParaRPr>
                    </a:p>
                  </a:txBody>
                  <a:tcPr marL="68580" marR="68580" marT="0" marB="0"/>
                </a:tc>
                <a:tc>
                  <a:txBody>
                    <a:bodyPr/>
                    <a:lstStyle/>
                    <a:p>
                      <a:pPr indent="0" algn="l">
                        <a:spcAft>
                          <a:spcPts val="0"/>
                        </a:spcAft>
                      </a:pPr>
                      <a:r>
                        <a:rPr lang="zh-CN" sz="1800" kern="100">
                          <a:effectLst/>
                          <a:latin typeface="+mj-ea"/>
                          <a:ea typeface="+mj-ea"/>
                        </a:rPr>
                        <a:t>值为</a:t>
                      </a:r>
                      <a:r>
                        <a:rPr lang="en-US" sz="1800" kern="100">
                          <a:effectLst/>
                          <a:latin typeface="+mj-ea"/>
                          <a:ea typeface="+mj-ea"/>
                        </a:rPr>
                        <a:t>1</a:t>
                      </a:r>
                      <a:r>
                        <a:rPr lang="zh-CN" sz="1800" kern="100">
                          <a:effectLst/>
                          <a:latin typeface="+mj-ea"/>
                          <a:ea typeface="+mj-ea"/>
                        </a:rPr>
                        <a:t>，缺省。将图像转换为</a:t>
                      </a:r>
                      <a:r>
                        <a:rPr lang="en-US" sz="1800" kern="100">
                          <a:effectLst/>
                          <a:latin typeface="+mj-ea"/>
                          <a:ea typeface="+mj-ea"/>
                        </a:rPr>
                        <a:t>3</a:t>
                      </a:r>
                      <a:r>
                        <a:rPr lang="zh-CN" sz="1800" kern="100">
                          <a:effectLst/>
                          <a:latin typeface="+mj-ea"/>
                          <a:ea typeface="+mj-ea"/>
                        </a:rPr>
                        <a:t>通道</a:t>
                      </a:r>
                      <a:r>
                        <a:rPr lang="en-US" sz="1800" kern="100">
                          <a:effectLst/>
                          <a:latin typeface="+mj-ea"/>
                          <a:ea typeface="+mj-ea"/>
                        </a:rPr>
                        <a:t>BGR</a:t>
                      </a:r>
                      <a:r>
                        <a:rPr lang="zh-CN" sz="1800" kern="100">
                          <a:effectLst/>
                          <a:latin typeface="+mj-ea"/>
                          <a:ea typeface="+mj-ea"/>
                        </a:rPr>
                        <a:t>彩色图像（不包括</a:t>
                      </a:r>
                      <a:r>
                        <a:rPr lang="en-US" sz="1800" kern="100">
                          <a:effectLst/>
                          <a:latin typeface="+mj-ea"/>
                          <a:ea typeface="+mj-ea"/>
                        </a:rPr>
                        <a:t>Alpha</a:t>
                      </a:r>
                      <a:r>
                        <a:rPr lang="zh-CN" sz="1800" kern="100">
                          <a:effectLst/>
                          <a:latin typeface="+mj-ea"/>
                          <a:ea typeface="+mj-ea"/>
                        </a:rPr>
                        <a:t>通道）。</a:t>
                      </a:r>
                      <a:endParaRPr lang="zh-CN"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819815853"/>
                  </a:ext>
                </a:extLst>
              </a:tr>
              <a:tr h="0">
                <a:tc>
                  <a:txBody>
                    <a:bodyPr/>
                    <a:lstStyle/>
                    <a:p>
                      <a:pPr indent="0" algn="l">
                        <a:spcAft>
                          <a:spcPts val="0"/>
                        </a:spcAft>
                      </a:pPr>
                      <a:r>
                        <a:rPr lang="en-US" sz="1800" kern="100">
                          <a:effectLst/>
                          <a:latin typeface="+mj-ea"/>
                          <a:ea typeface="+mj-ea"/>
                        </a:rPr>
                        <a:t>IMREAD_REDUCED_GRAYSCALE_2</a:t>
                      </a:r>
                      <a:endParaRPr lang="zh-CN" sz="1800" kern="100">
                        <a:effectLst/>
                        <a:latin typeface="+mj-ea"/>
                        <a:ea typeface="+mj-ea"/>
                        <a:cs typeface="Times New Roman" panose="02020603050405020304" pitchFamily="18" charset="0"/>
                      </a:endParaRPr>
                    </a:p>
                  </a:txBody>
                  <a:tcPr marL="68580" marR="68580" marT="0" marB="0"/>
                </a:tc>
                <a:tc>
                  <a:txBody>
                    <a:bodyPr/>
                    <a:lstStyle/>
                    <a:p>
                      <a:pPr indent="0" algn="l">
                        <a:spcAft>
                          <a:spcPts val="0"/>
                        </a:spcAft>
                      </a:pPr>
                      <a:r>
                        <a:rPr lang="zh-CN" sz="1800" kern="100">
                          <a:effectLst/>
                          <a:latin typeface="+mj-ea"/>
                          <a:ea typeface="+mj-ea"/>
                        </a:rPr>
                        <a:t>值为</a:t>
                      </a:r>
                      <a:r>
                        <a:rPr lang="en-US" sz="1800" kern="100">
                          <a:effectLst/>
                          <a:latin typeface="+mj-ea"/>
                          <a:ea typeface="+mj-ea"/>
                        </a:rPr>
                        <a:t>16</a:t>
                      </a:r>
                      <a:r>
                        <a:rPr lang="zh-CN" sz="1800" kern="100">
                          <a:effectLst/>
                          <a:latin typeface="+mj-ea"/>
                          <a:ea typeface="+mj-ea"/>
                        </a:rPr>
                        <a:t>。将图像转换为单通道灰度图像，并且图像尺寸减小</a:t>
                      </a:r>
                      <a:r>
                        <a:rPr lang="en-US" sz="1800" kern="100">
                          <a:effectLst/>
                          <a:latin typeface="+mj-ea"/>
                          <a:ea typeface="+mj-ea"/>
                        </a:rPr>
                        <a:t>1/2</a:t>
                      </a:r>
                      <a:r>
                        <a:rPr lang="zh-CN" sz="1800" kern="100">
                          <a:effectLst/>
                          <a:latin typeface="+mj-ea"/>
                          <a:ea typeface="+mj-ea"/>
                        </a:rPr>
                        <a:t>。</a:t>
                      </a:r>
                      <a:endParaRPr lang="zh-CN" sz="18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783628866"/>
                  </a:ext>
                </a:extLst>
              </a:tr>
              <a:tr h="0">
                <a:tc>
                  <a:txBody>
                    <a:bodyPr/>
                    <a:lstStyle/>
                    <a:p>
                      <a:pPr indent="0" algn="l">
                        <a:spcAft>
                          <a:spcPts val="0"/>
                        </a:spcAft>
                      </a:pPr>
                      <a:r>
                        <a:rPr lang="en-US" sz="1800" kern="100">
                          <a:effectLst/>
                          <a:latin typeface="+mj-ea"/>
                          <a:ea typeface="+mj-ea"/>
                        </a:rPr>
                        <a:t>IMREAD_REDUCED_COLOR_2 	</a:t>
                      </a:r>
                      <a:endParaRPr lang="zh-CN" sz="1800" kern="100">
                        <a:effectLst/>
                        <a:latin typeface="+mj-ea"/>
                        <a:ea typeface="+mj-ea"/>
                      </a:endParaRPr>
                    </a:p>
                    <a:p>
                      <a:pPr indent="0" algn="l">
                        <a:spcAft>
                          <a:spcPts val="0"/>
                        </a:spcAft>
                      </a:pPr>
                      <a:r>
                        <a:rPr lang="en-US" sz="1800" kern="100">
                          <a:effectLst/>
                          <a:latin typeface="+mj-ea"/>
                          <a:ea typeface="+mj-ea"/>
                        </a:rPr>
                        <a:t> </a:t>
                      </a:r>
                      <a:endParaRPr lang="zh-CN" sz="1800" kern="100">
                        <a:effectLst/>
                        <a:latin typeface="+mj-ea"/>
                        <a:ea typeface="+mj-ea"/>
                        <a:cs typeface="Times New Roman" panose="02020603050405020304" pitchFamily="18" charset="0"/>
                      </a:endParaRPr>
                    </a:p>
                  </a:txBody>
                  <a:tcPr marL="68580" marR="68580" marT="0" marB="0"/>
                </a:tc>
                <a:tc>
                  <a:txBody>
                    <a:bodyPr/>
                    <a:lstStyle/>
                    <a:p>
                      <a:pPr indent="0" algn="l">
                        <a:spcAft>
                          <a:spcPts val="0"/>
                        </a:spcAft>
                      </a:pPr>
                      <a:r>
                        <a:rPr lang="zh-CN" sz="1800" kern="100" dirty="0">
                          <a:effectLst/>
                          <a:latin typeface="+mj-ea"/>
                          <a:ea typeface="+mj-ea"/>
                        </a:rPr>
                        <a:t>值为</a:t>
                      </a:r>
                      <a:r>
                        <a:rPr lang="en-US" sz="1800" kern="100" dirty="0">
                          <a:effectLst/>
                          <a:latin typeface="+mj-ea"/>
                          <a:ea typeface="+mj-ea"/>
                        </a:rPr>
                        <a:t>17</a:t>
                      </a:r>
                      <a:r>
                        <a:rPr lang="zh-CN" sz="1800" kern="100" dirty="0">
                          <a:effectLst/>
                          <a:latin typeface="+mj-ea"/>
                          <a:ea typeface="+mj-ea"/>
                        </a:rPr>
                        <a:t>。将图像转换为</a:t>
                      </a:r>
                      <a:r>
                        <a:rPr lang="en-US" sz="1800" kern="100" dirty="0">
                          <a:effectLst/>
                          <a:latin typeface="+mj-ea"/>
                          <a:ea typeface="+mj-ea"/>
                        </a:rPr>
                        <a:t>3</a:t>
                      </a:r>
                      <a:r>
                        <a:rPr lang="zh-CN" sz="1800" kern="100" dirty="0">
                          <a:effectLst/>
                          <a:latin typeface="+mj-ea"/>
                          <a:ea typeface="+mj-ea"/>
                        </a:rPr>
                        <a:t>通道</a:t>
                      </a:r>
                      <a:r>
                        <a:rPr lang="en-US" sz="1800" kern="100" dirty="0">
                          <a:effectLst/>
                          <a:latin typeface="+mj-ea"/>
                          <a:ea typeface="+mj-ea"/>
                        </a:rPr>
                        <a:t>BGR</a:t>
                      </a:r>
                      <a:r>
                        <a:rPr lang="zh-CN" sz="1800" kern="100" dirty="0">
                          <a:effectLst/>
                          <a:latin typeface="+mj-ea"/>
                          <a:ea typeface="+mj-ea"/>
                        </a:rPr>
                        <a:t>彩色图像，并且图像尺寸减小</a:t>
                      </a:r>
                      <a:r>
                        <a:rPr lang="en-US" sz="1800" kern="100" dirty="0">
                          <a:effectLst/>
                          <a:latin typeface="+mj-ea"/>
                          <a:ea typeface="+mj-ea"/>
                        </a:rPr>
                        <a:t>1/2</a:t>
                      </a:r>
                      <a:r>
                        <a:rPr lang="zh-CN" sz="1800" kern="100" dirty="0">
                          <a:effectLst/>
                          <a:latin typeface="+mj-ea"/>
                          <a:ea typeface="+mj-ea"/>
                        </a:rPr>
                        <a:t>。</a:t>
                      </a:r>
                      <a:endParaRPr lang="zh-CN" sz="18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2240329726"/>
                  </a:ext>
                </a:extLst>
              </a:tr>
            </a:tbl>
          </a:graphicData>
        </a:graphic>
      </p:graphicFrame>
    </p:spTree>
    <p:extLst>
      <p:ext uri="{BB962C8B-B14F-4D97-AF65-F5344CB8AC3E}">
        <p14:creationId xmlns:p14="http://schemas.microsoft.com/office/powerpoint/2010/main" val="2422596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97347" y="996208"/>
            <a:ext cx="11056060" cy="1778456"/>
          </a:xfrm>
        </p:spPr>
        <p:txBody>
          <a:bodyPr/>
          <a:lstStyle/>
          <a:p>
            <a:r>
              <a:rPr lang="zh-CN" altLang="zh-CN" dirty="0"/>
              <a:t>【例</a:t>
            </a:r>
            <a:r>
              <a:rPr lang="en-US" altLang="zh-CN" dirty="0"/>
              <a:t>3.67</a:t>
            </a:r>
            <a:r>
              <a:rPr lang="zh-CN" altLang="zh-CN" dirty="0"/>
              <a:t>】</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0413" y="1683091"/>
            <a:ext cx="2888999" cy="385200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1244" y="1646811"/>
            <a:ext cx="2889000" cy="3852000"/>
          </a:xfrm>
          <a:prstGeom prst="rect">
            <a:avLst/>
          </a:prstGeom>
        </p:spPr>
      </p:pic>
    </p:spTree>
    <p:extLst>
      <p:ext uri="{BB962C8B-B14F-4D97-AF65-F5344CB8AC3E}">
        <p14:creationId xmlns:p14="http://schemas.microsoft.com/office/powerpoint/2010/main" val="3325960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a:bodyPr>
          <a:lstStyle/>
          <a:p>
            <a:pPr marL="0" indent="0">
              <a:buNone/>
            </a:pPr>
            <a:r>
              <a:rPr lang="en-US" altLang="zh-CN" sz="2400" b="1" dirty="0"/>
              <a:t>2) </a:t>
            </a:r>
            <a:r>
              <a:rPr lang="zh-CN" altLang="zh-CN" sz="2400" b="1" dirty="0"/>
              <a:t>图像的通道拆分与合并</a:t>
            </a:r>
            <a:endParaRPr lang="zh-CN" altLang="zh-CN" sz="2400" dirty="0"/>
          </a:p>
          <a:p>
            <a:pPr marL="0" indent="0">
              <a:buNone/>
            </a:pPr>
            <a:r>
              <a:rPr lang="zh-CN" altLang="zh-CN" sz="2400" dirty="0"/>
              <a:t>彩色图像由多个通道组成</a:t>
            </a:r>
            <a:r>
              <a:rPr lang="en-US" altLang="zh-CN" sz="2400" dirty="0"/>
              <a:t>, </a:t>
            </a:r>
            <a:r>
              <a:rPr lang="zh-CN" altLang="zh-CN" sz="2400" dirty="0"/>
              <a:t>例如</a:t>
            </a:r>
            <a:r>
              <a:rPr lang="en-US" altLang="zh-CN" sz="2400" dirty="0"/>
              <a:t>BGR</a:t>
            </a:r>
            <a:r>
              <a:rPr lang="zh-CN" altLang="zh-CN" sz="2400" dirty="0"/>
              <a:t>图像具有蓝、绿、红三个通道。使用</a:t>
            </a:r>
            <a:r>
              <a:rPr lang="en-US" altLang="zh-CN" sz="2400" dirty="0"/>
              <a:t>cv2</a:t>
            </a:r>
            <a:r>
              <a:rPr lang="zh-CN" altLang="zh-CN" sz="2400" dirty="0"/>
              <a:t>的</a:t>
            </a:r>
            <a:r>
              <a:rPr lang="en-US" altLang="zh-CN" sz="2400" dirty="0">
                <a:solidFill>
                  <a:srgbClr val="FF0000"/>
                </a:solidFill>
              </a:rPr>
              <a:t>merge</a:t>
            </a:r>
            <a:r>
              <a:rPr lang="zh-CN" altLang="zh-CN" sz="2400" dirty="0"/>
              <a:t>和</a:t>
            </a:r>
            <a:r>
              <a:rPr lang="en-US" altLang="zh-CN" sz="2400" dirty="0">
                <a:solidFill>
                  <a:srgbClr val="FF0000"/>
                </a:solidFill>
              </a:rPr>
              <a:t>split</a:t>
            </a:r>
            <a:r>
              <a:rPr lang="zh-CN" altLang="zh-CN" sz="2400" dirty="0"/>
              <a:t>两个函数可以方便地对图像的通道进行拆分与组合</a:t>
            </a:r>
            <a:r>
              <a:rPr lang="zh-CN" altLang="zh-CN" sz="2400" dirty="0" smtClean="0"/>
              <a:t>。</a:t>
            </a:r>
            <a:endParaRPr lang="en-US" altLang="zh-CN" sz="2400" dirty="0" smtClean="0"/>
          </a:p>
          <a:p>
            <a:pPr marL="0" indent="0">
              <a:buNone/>
            </a:pPr>
            <a:r>
              <a:rPr lang="zh-CN" altLang="zh-CN" sz="2400" dirty="0"/>
              <a:t>【例</a:t>
            </a:r>
            <a:r>
              <a:rPr lang="en-US" altLang="zh-CN" sz="2400" dirty="0"/>
              <a:t>3.68</a:t>
            </a:r>
            <a:r>
              <a:rPr lang="zh-CN" altLang="zh-CN" sz="2400" dirty="0"/>
              <a:t>】拆分通道并着色</a:t>
            </a:r>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213" y="3354525"/>
            <a:ext cx="2516914" cy="335588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551" y="3353175"/>
            <a:ext cx="2547257" cy="339634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092" y="3353175"/>
            <a:ext cx="2516915" cy="3355886"/>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61" y="3403606"/>
            <a:ext cx="2480103" cy="3306805"/>
          </a:xfrm>
          <a:prstGeom prst="rect">
            <a:avLst/>
          </a:prstGeom>
        </p:spPr>
      </p:pic>
    </p:spTree>
    <p:extLst>
      <p:ext uri="{BB962C8B-B14F-4D97-AF65-F5344CB8AC3E}">
        <p14:creationId xmlns:p14="http://schemas.microsoft.com/office/powerpoint/2010/main" val="1269660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自定义 23">
      <a:dk1>
        <a:srgbClr val="2F2F2F"/>
      </a:dk1>
      <a:lt1>
        <a:srgbClr val="FFFFFF"/>
      </a:lt1>
      <a:dk2>
        <a:srgbClr val="FFFFFF"/>
      </a:dk2>
      <a:lt2>
        <a:srgbClr val="5F5F5F"/>
      </a:lt2>
      <a:accent1>
        <a:srgbClr val="0A3142"/>
      </a:accent1>
      <a:accent2>
        <a:srgbClr val="2A305C"/>
      </a:accent2>
      <a:accent3>
        <a:srgbClr val="5478C4"/>
      </a:accent3>
      <a:accent4>
        <a:srgbClr val="409EA6"/>
      </a:accent4>
      <a:accent5>
        <a:srgbClr val="86D7D4"/>
      </a:accent5>
      <a:accent6>
        <a:srgbClr val="FFC000"/>
      </a:accent6>
      <a:hlink>
        <a:srgbClr val="0A3142"/>
      </a:hlink>
      <a:folHlink>
        <a:srgbClr val="00B0F0"/>
      </a:folHlink>
    </a:clrScheme>
    <a:fontScheme name="自定义 1">
      <a:majorFont>
        <a:latin typeface="Arial Black"/>
        <a:ea typeface="微软雅黑"/>
        <a:cs typeface=""/>
      </a:majorFont>
      <a:minorFont>
        <a:latin typeface="Arial"/>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TotalTime>
  <Words>2525</Words>
  <Application>Microsoft Office PowerPoint</Application>
  <PresentationFormat>宽屏</PresentationFormat>
  <Paragraphs>285</Paragraphs>
  <Slides>47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等线</vt:lpstr>
      <vt:lpstr>汉仪菱心体简</vt:lpstr>
      <vt:lpstr>宋体</vt:lpstr>
      <vt:lpstr>微软雅黑</vt:lpstr>
      <vt:lpstr>幼圆</vt:lpstr>
      <vt:lpstr>Arial</vt:lpstr>
      <vt:lpstr>Arial Black</vt:lpstr>
      <vt:lpstr>Calibri</vt:lpstr>
      <vt:lpstr>Times New Roman</vt:lpstr>
      <vt:lpstr>Wingdings</vt:lpstr>
      <vt:lpstr>Wingdings 2</vt:lpstr>
      <vt:lpstr>A000120140530A99PPBG</vt:lpstr>
      <vt:lpstr>Python机器学习</vt:lpstr>
      <vt:lpstr>第3章 Python常用机器学习库 </vt:lpstr>
      <vt:lpstr>3.4 OpenCV </vt:lpstr>
      <vt:lpstr>PowerPoint 演示文稿</vt:lpstr>
      <vt:lpstr>PowerPoint 演示文稿</vt:lpstr>
      <vt:lpstr>1.OpenCV处理图像 </vt:lpstr>
      <vt:lpstr>PowerPoint 演示文稿</vt:lpstr>
      <vt:lpstr>PowerPoint 演示文稿</vt:lpstr>
      <vt:lpstr>PowerPoint 演示文稿</vt:lpstr>
      <vt:lpstr>2. OpenCV捕获摄像头图像 </vt:lpstr>
      <vt:lpstr>【例3.69】捕获摄像头图像。</vt:lpstr>
      <vt:lpstr>2) 摄像头范围内的人脸检测</vt:lpstr>
      <vt:lpstr>PowerPoint 演示文稿</vt:lpstr>
      <vt:lpstr>3.5 Scikit learn </vt:lpstr>
      <vt:lpstr>3.5.1 SKlearn简介 </vt:lpstr>
      <vt:lpstr>PowerPoint 演示文稿</vt:lpstr>
      <vt:lpstr>3.5.2 SKlearn的一般步骤 </vt:lpstr>
      <vt:lpstr>PowerPoint 演示文稿</vt:lpstr>
      <vt:lpstr>PowerPoint 演示文稿</vt:lpstr>
      <vt:lpstr>PowerPoint 演示文稿</vt:lpstr>
      <vt:lpstr>3.6 其他常用模块 </vt:lpstr>
      <vt:lpstr>3.6.1 Wordcloud制作词云 </vt:lpstr>
      <vt:lpstr>PowerPoint 演示文稿</vt:lpstr>
      <vt:lpstr>【例3.72】文本信息制作词云图</vt:lpstr>
      <vt:lpstr>PowerPoint 演示文稿</vt:lpstr>
      <vt:lpstr>【例3.73】指定背景图片的词云</vt:lpstr>
      <vt:lpstr>PowerPoint 演示文稿</vt:lpstr>
      <vt:lpstr>3.6.2 Jieba中文分词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3.6.3 PIL </vt:lpstr>
      <vt:lpstr>PowerPoint 演示文稿</vt:lpstr>
      <vt:lpstr> PIL合成人物表情</vt:lpstr>
      <vt:lpstr>PowerPoint 演示文稿</vt:lpstr>
      <vt:lpstr>PowerPoint 演示文稿</vt:lpstr>
      <vt:lpstr>PowerPoint 演示文稿</vt:lpstr>
      <vt:lpstr>使用PIL查找图像边缘。</vt:lpstr>
      <vt:lpstr>PowerPoint 演示文稿</vt:lpstr>
      <vt:lpstr>3.7 本章习题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目录</dc:title>
  <dc:creator>yan liu</dc:creator>
  <cp:lastModifiedBy>yan liu</cp:lastModifiedBy>
  <cp:revision>182</cp:revision>
  <dcterms:created xsi:type="dcterms:W3CDTF">2021-11-08T10:29:40Z</dcterms:created>
  <dcterms:modified xsi:type="dcterms:W3CDTF">2021-11-12T13:16:12Z</dcterms:modified>
</cp:coreProperties>
</file>